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Shrikhand" charset="1" panose="02000000000000000000"/>
      <p:regular r:id="rId38"/>
    </p:embeddedFont>
    <p:embeddedFont>
      <p:font typeface="Canva Sans Bold" charset="1" panose="020B0803030501040103"/>
      <p:regular r:id="rId39"/>
    </p:embeddedFont>
    <p:embeddedFont>
      <p:font typeface="Questrial" charset="1" panose="02000000000000000000"/>
      <p:regular r:id="rId40"/>
    </p:embeddedFont>
    <p:embeddedFont>
      <p:font typeface="Garet Bold" charset="1" panose="00000000000000000000"/>
      <p:regular r:id="rId41"/>
    </p:embeddedFont>
    <p:embeddedFont>
      <p:font typeface="Poppins Bold" charset="1" panose="02000000000000000000"/>
      <p:regular r:id="rId42"/>
    </p:embeddedFont>
    <p:embeddedFont>
      <p:font typeface="Sukar" charset="1" panose="02000500000000000000"/>
      <p:regular r:id="rId43"/>
    </p:embeddedFont>
    <p:embeddedFont>
      <p:font typeface="Garet" charset="1" panose="00000000000000000000"/>
      <p:regular r:id="rId44"/>
    </p:embeddedFont>
    <p:embeddedFont>
      <p:font typeface="Garet Italics" charset="1" panose="00000000000000000000"/>
      <p:regular r:id="rId45"/>
    </p:embeddedFont>
    <p:embeddedFont>
      <p:font typeface="Canva Sans" charset="1" panose="020B05030305010401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90.png" Type="http://schemas.openxmlformats.org/officeDocument/2006/relationships/image"/><Relationship Id="rId13" Target="../media/image91.svg" Type="http://schemas.openxmlformats.org/officeDocument/2006/relationships/image"/><Relationship Id="rId14" Target="../media/image92.png" Type="http://schemas.openxmlformats.org/officeDocument/2006/relationships/image"/><Relationship Id="rId15" Target="../media/image93.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11" Target="../media/image105.svg" Type="http://schemas.openxmlformats.org/officeDocument/2006/relationships/image"/><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100.png" Type="http://schemas.openxmlformats.org/officeDocument/2006/relationships/image"/><Relationship Id="rId7" Target="../media/image101.sv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 Id="rId6" Target="../media/image114.png" Type="http://schemas.openxmlformats.org/officeDocument/2006/relationships/image"/><Relationship Id="rId7" Target="../media/image11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116.png" Type="http://schemas.openxmlformats.org/officeDocument/2006/relationships/image"/><Relationship Id="rId7" Target="../media/image11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118.png" Type="http://schemas.openxmlformats.org/officeDocument/2006/relationships/image"/><Relationship Id="rId5" Target="../media/image119.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114.png" Type="http://schemas.openxmlformats.org/officeDocument/2006/relationships/image"/><Relationship Id="rId5" Target="../media/image1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112.png" Type="http://schemas.openxmlformats.org/officeDocument/2006/relationships/image"/><Relationship Id="rId5" Target="../media/image11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 Id="rId3" Target="../media/image123.svg" Type="http://schemas.openxmlformats.org/officeDocument/2006/relationships/image"/><Relationship Id="rId4" Target="../media/image124.png" Type="http://schemas.openxmlformats.org/officeDocument/2006/relationships/image"/><Relationship Id="rId5" Target="../media/image12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126.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0.png" Type="http://schemas.openxmlformats.org/officeDocument/2006/relationships/image"/><Relationship Id="rId20" Target="../media/image28.png" Type="http://schemas.openxmlformats.org/officeDocument/2006/relationships/image"/><Relationship Id="rId21" Target="../media/image29.svg" Type="http://schemas.openxmlformats.org/officeDocument/2006/relationships/image"/><Relationship Id="rId22" Target="../media/image3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5630924" y="216482"/>
            <a:ext cx="7026151" cy="5585790"/>
          </a:xfrm>
          <a:custGeom>
            <a:avLst/>
            <a:gdLst/>
            <a:ahLst/>
            <a:cxnLst/>
            <a:rect r="r" b="b" t="t" l="l"/>
            <a:pathLst>
              <a:path h="5585790" w="7026151">
                <a:moveTo>
                  <a:pt x="0" y="0"/>
                </a:moveTo>
                <a:lnTo>
                  <a:pt x="7026152" y="0"/>
                </a:lnTo>
                <a:lnTo>
                  <a:pt x="7026152" y="5585790"/>
                </a:lnTo>
                <a:lnTo>
                  <a:pt x="0" y="5585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1631" y="1028700"/>
            <a:ext cx="3411543" cy="4114800"/>
          </a:xfrm>
          <a:custGeom>
            <a:avLst/>
            <a:gdLst/>
            <a:ahLst/>
            <a:cxnLst/>
            <a:rect r="r" b="b" t="t" l="l"/>
            <a:pathLst>
              <a:path h="4114800" w="3411543">
                <a:moveTo>
                  <a:pt x="0" y="0"/>
                </a:moveTo>
                <a:lnTo>
                  <a:pt x="3411543" y="0"/>
                </a:lnTo>
                <a:lnTo>
                  <a:pt x="341154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6873" y="6696512"/>
            <a:ext cx="18581745" cy="1746504"/>
          </a:xfrm>
          <a:prstGeom prst="rect">
            <a:avLst/>
          </a:prstGeom>
        </p:spPr>
        <p:txBody>
          <a:bodyPr anchor="t" rtlCol="false" tIns="0" lIns="0" bIns="0" rIns="0">
            <a:spAutoFit/>
          </a:bodyPr>
          <a:lstStyle/>
          <a:p>
            <a:pPr algn="ctr" marL="0" indent="0" lvl="0">
              <a:lnSpc>
                <a:spcPts val="12528"/>
              </a:lnSpc>
            </a:pPr>
            <a:r>
              <a:rPr lang="en-US" sz="14400" spc="-316">
                <a:solidFill>
                  <a:srgbClr val="772C47"/>
                </a:solidFill>
                <a:latin typeface="Shrikhand"/>
                <a:ea typeface="Shrikhand"/>
                <a:cs typeface="Shrikhand"/>
                <a:sym typeface="Shrikhand"/>
              </a:rPr>
              <a:t>MediAtryX</a:t>
            </a:r>
          </a:p>
        </p:txBody>
      </p:sp>
      <p:sp>
        <p:nvSpPr>
          <p:cNvPr name="TextBox 5" id="5"/>
          <p:cNvSpPr txBox="true"/>
          <p:nvPr/>
        </p:nvSpPr>
        <p:spPr>
          <a:xfrm rot="0">
            <a:off x="5695165" y="5792747"/>
            <a:ext cx="6897671" cy="456090"/>
          </a:xfrm>
          <a:prstGeom prst="rect">
            <a:avLst/>
          </a:prstGeom>
        </p:spPr>
        <p:txBody>
          <a:bodyPr anchor="t" rtlCol="false" tIns="0" lIns="0" bIns="0" rIns="0">
            <a:spAutoFit/>
          </a:bodyPr>
          <a:lstStyle/>
          <a:p>
            <a:pPr algn="ctr">
              <a:lnSpc>
                <a:spcPts val="3736"/>
              </a:lnSpc>
              <a:spcBef>
                <a:spcPct val="0"/>
              </a:spcBef>
            </a:pPr>
            <a:r>
              <a:rPr lang="en-US" b="true" sz="2668" spc="627">
                <a:solidFill>
                  <a:srgbClr val="772C47"/>
                </a:solidFill>
                <a:latin typeface="Canva Sans Bold"/>
                <a:ea typeface="Canva Sans Bold"/>
                <a:cs typeface="Canva Sans Bold"/>
                <a:sym typeface="Canva Sans Bold"/>
              </a:rPr>
              <a:t>FIND YOUR AUDIENCE WITH</a:t>
            </a:r>
          </a:p>
        </p:txBody>
      </p:sp>
      <p:sp>
        <p:nvSpPr>
          <p:cNvPr name="Freeform 6" id="6"/>
          <p:cNvSpPr/>
          <p:nvPr/>
        </p:nvSpPr>
        <p:spPr>
          <a:xfrm flipH="true" flipV="false" rot="0">
            <a:off x="13704826" y="951977"/>
            <a:ext cx="3411543" cy="4114800"/>
          </a:xfrm>
          <a:custGeom>
            <a:avLst/>
            <a:gdLst/>
            <a:ahLst/>
            <a:cxnLst/>
            <a:rect r="r" b="b" t="t" l="l"/>
            <a:pathLst>
              <a:path h="4114800" w="3411543">
                <a:moveTo>
                  <a:pt x="3411543" y="0"/>
                </a:moveTo>
                <a:lnTo>
                  <a:pt x="0" y="0"/>
                </a:lnTo>
                <a:lnTo>
                  <a:pt x="0" y="4114800"/>
                </a:lnTo>
                <a:lnTo>
                  <a:pt x="3411543" y="4114800"/>
                </a:lnTo>
                <a:lnTo>
                  <a:pt x="341154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759405" y="8433491"/>
            <a:ext cx="6897671" cy="456090"/>
          </a:xfrm>
          <a:prstGeom prst="rect">
            <a:avLst/>
          </a:prstGeom>
        </p:spPr>
        <p:txBody>
          <a:bodyPr anchor="t" rtlCol="false" tIns="0" lIns="0" bIns="0" rIns="0">
            <a:spAutoFit/>
          </a:bodyPr>
          <a:lstStyle/>
          <a:p>
            <a:pPr algn="ctr">
              <a:lnSpc>
                <a:spcPts val="3736"/>
              </a:lnSpc>
              <a:spcBef>
                <a:spcPct val="0"/>
              </a:spcBef>
            </a:pPr>
            <a:r>
              <a:rPr lang="en-US" b="true" sz="2668" spc="627">
                <a:solidFill>
                  <a:srgbClr val="772C47"/>
                </a:solidFill>
                <a:latin typeface="Canva Sans Bold"/>
                <a:ea typeface="Canva Sans Bold"/>
                <a:cs typeface="Canva Sans Bold"/>
                <a:sym typeface="Canva Sans Bold"/>
              </a:rPr>
              <a:t>MAX MARKETING SOLUTIONS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7E9"/>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99877" y="886512"/>
            <a:ext cx="7384311" cy="9045369"/>
          </a:xfrm>
          <a:custGeom>
            <a:avLst/>
            <a:gdLst/>
            <a:ahLst/>
            <a:cxnLst/>
            <a:rect r="r" b="b" t="t" l="l"/>
            <a:pathLst>
              <a:path h="9045369" w="7384311">
                <a:moveTo>
                  <a:pt x="0" y="0"/>
                </a:moveTo>
                <a:lnTo>
                  <a:pt x="7384311" y="0"/>
                </a:lnTo>
                <a:lnTo>
                  <a:pt x="7384311" y="9045370"/>
                </a:lnTo>
                <a:lnTo>
                  <a:pt x="0" y="9045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50727" y="1349240"/>
            <a:ext cx="5565267" cy="8229600"/>
          </a:xfrm>
          <a:custGeom>
            <a:avLst/>
            <a:gdLst/>
            <a:ahLst/>
            <a:cxnLst/>
            <a:rect r="r" b="b" t="t" l="l"/>
            <a:pathLst>
              <a:path h="8229600" w="5565267">
                <a:moveTo>
                  <a:pt x="0" y="0"/>
                </a:moveTo>
                <a:lnTo>
                  <a:pt x="5565267" y="0"/>
                </a:lnTo>
                <a:lnTo>
                  <a:pt x="5565267"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185394" y="2863048"/>
            <a:ext cx="4142064" cy="1212495"/>
          </a:xfrm>
          <a:custGeom>
            <a:avLst/>
            <a:gdLst/>
            <a:ahLst/>
            <a:cxnLst/>
            <a:rect r="r" b="b" t="t" l="l"/>
            <a:pathLst>
              <a:path h="1212495" w="4142064">
                <a:moveTo>
                  <a:pt x="0" y="0"/>
                </a:moveTo>
                <a:lnTo>
                  <a:pt x="4142064" y="0"/>
                </a:lnTo>
                <a:lnTo>
                  <a:pt x="4142064" y="1212495"/>
                </a:lnTo>
                <a:lnTo>
                  <a:pt x="0" y="12124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072391" y="4552787"/>
            <a:ext cx="6565762" cy="4154314"/>
          </a:xfrm>
          <a:prstGeom prst="rect">
            <a:avLst/>
          </a:prstGeom>
        </p:spPr>
        <p:txBody>
          <a:bodyPr anchor="t" rtlCol="false" tIns="0" lIns="0" bIns="0" rIns="0">
            <a:spAutoFit/>
          </a:bodyPr>
          <a:lstStyle/>
          <a:p>
            <a:pPr algn="just">
              <a:lnSpc>
                <a:spcPts val="3677"/>
              </a:lnSpc>
            </a:pPr>
            <a:r>
              <a:rPr lang="en-US" sz="2626">
                <a:solidFill>
                  <a:srgbClr val="772C47"/>
                </a:solidFill>
                <a:latin typeface="Questrial"/>
                <a:ea typeface="Questrial"/>
                <a:cs typeface="Questrial"/>
                <a:sym typeface="Questrial"/>
              </a:rPr>
              <a:t>Social media connects you with your audience and builds brand awareness. Our services include strategy development, content creation, community management, and paid advertising tailored to each platform. We ensure your brand message is consistent and engaging, maximizing reach and impact through analytics and audience interaction.</a:t>
            </a:r>
          </a:p>
        </p:txBody>
      </p:sp>
      <p:sp>
        <p:nvSpPr>
          <p:cNvPr name="TextBox 7" id="7"/>
          <p:cNvSpPr txBox="true"/>
          <p:nvPr/>
        </p:nvSpPr>
        <p:spPr>
          <a:xfrm rot="0">
            <a:off x="9045793" y="3382944"/>
            <a:ext cx="5961593" cy="945504"/>
          </a:xfrm>
          <a:prstGeom prst="rect">
            <a:avLst/>
          </a:prstGeom>
        </p:spPr>
        <p:txBody>
          <a:bodyPr anchor="t" rtlCol="false" tIns="0" lIns="0" bIns="0" rIns="0">
            <a:spAutoFit/>
          </a:bodyPr>
          <a:lstStyle/>
          <a:p>
            <a:pPr algn="l" marL="0" indent="0" lvl="0">
              <a:lnSpc>
                <a:spcPts val="7105"/>
              </a:lnSpc>
            </a:pPr>
            <a:r>
              <a:rPr lang="en-US" sz="6898" spc="-151">
                <a:solidFill>
                  <a:srgbClr val="772C47"/>
                </a:solidFill>
                <a:latin typeface="Shrikhand"/>
                <a:ea typeface="Shrikhand"/>
                <a:cs typeface="Shrikhand"/>
                <a:sym typeface="Shrikhand"/>
              </a:rPr>
              <a:t>Social Media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3555609" y="6460731"/>
            <a:ext cx="2735814" cy="1915070"/>
          </a:xfrm>
          <a:custGeom>
            <a:avLst/>
            <a:gdLst/>
            <a:ahLst/>
            <a:cxnLst/>
            <a:rect r="r" b="b" t="t" l="l"/>
            <a:pathLst>
              <a:path h="1915070" w="2735814">
                <a:moveTo>
                  <a:pt x="0" y="0"/>
                </a:moveTo>
                <a:lnTo>
                  <a:pt x="2735814" y="0"/>
                </a:lnTo>
                <a:lnTo>
                  <a:pt x="2735814" y="1915070"/>
                </a:lnTo>
                <a:lnTo>
                  <a:pt x="0" y="1915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34615" y="5282269"/>
            <a:ext cx="2495424" cy="811498"/>
            <a:chOff x="0" y="0"/>
            <a:chExt cx="883238" cy="287224"/>
          </a:xfrm>
        </p:grpSpPr>
        <p:sp>
          <p:nvSpPr>
            <p:cNvPr name="Freeform 4" id="4"/>
            <p:cNvSpPr/>
            <p:nvPr/>
          </p:nvSpPr>
          <p:spPr>
            <a:xfrm flipH="false" flipV="false" rot="0">
              <a:off x="0" y="0"/>
              <a:ext cx="883238" cy="287224"/>
            </a:xfrm>
            <a:custGeom>
              <a:avLst/>
              <a:gdLst/>
              <a:ahLst/>
              <a:cxnLst/>
              <a:rect r="r" b="b" t="t" l="l"/>
              <a:pathLst>
                <a:path h="287224" w="883238">
                  <a:moveTo>
                    <a:pt x="143612" y="0"/>
                  </a:moveTo>
                  <a:lnTo>
                    <a:pt x="739626" y="0"/>
                  </a:lnTo>
                  <a:cubicBezTo>
                    <a:pt x="777714" y="0"/>
                    <a:pt x="814243" y="15131"/>
                    <a:pt x="841175" y="42063"/>
                  </a:cubicBezTo>
                  <a:cubicBezTo>
                    <a:pt x="868107" y="68995"/>
                    <a:pt x="883238" y="105524"/>
                    <a:pt x="883238" y="143612"/>
                  </a:cubicBezTo>
                  <a:lnTo>
                    <a:pt x="883238" y="143612"/>
                  </a:lnTo>
                  <a:cubicBezTo>
                    <a:pt x="883238" y="222927"/>
                    <a:pt x="818941" y="287224"/>
                    <a:pt x="739626" y="287224"/>
                  </a:cubicBezTo>
                  <a:lnTo>
                    <a:pt x="143612" y="287224"/>
                  </a:lnTo>
                  <a:cubicBezTo>
                    <a:pt x="64297" y="287224"/>
                    <a:pt x="0" y="222927"/>
                    <a:pt x="0" y="143612"/>
                  </a:cubicBezTo>
                  <a:lnTo>
                    <a:pt x="0" y="143612"/>
                  </a:lnTo>
                  <a:cubicBezTo>
                    <a:pt x="0" y="64297"/>
                    <a:pt x="64297" y="0"/>
                    <a:pt x="143612" y="0"/>
                  </a:cubicBezTo>
                  <a:close/>
                </a:path>
              </a:pathLst>
            </a:custGeom>
            <a:solidFill>
              <a:srgbClr val="000000">
                <a:alpha val="0"/>
              </a:srgbClr>
            </a:solidFill>
            <a:ln w="38100" cap="rnd">
              <a:solidFill>
                <a:srgbClr val="FFE0C1"/>
              </a:solidFill>
              <a:prstDash val="solid"/>
              <a:round/>
            </a:ln>
          </p:spPr>
        </p:sp>
        <p:sp>
          <p:nvSpPr>
            <p:cNvPr name="TextBox 5" id="5"/>
            <p:cNvSpPr txBox="true"/>
            <p:nvPr/>
          </p:nvSpPr>
          <p:spPr>
            <a:xfrm>
              <a:off x="0" y="-28575"/>
              <a:ext cx="883238" cy="31579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630039" y="2787906"/>
            <a:ext cx="2195508" cy="1536856"/>
          </a:xfrm>
          <a:custGeom>
            <a:avLst/>
            <a:gdLst/>
            <a:ahLst/>
            <a:cxnLst/>
            <a:rect r="r" b="b" t="t" l="l"/>
            <a:pathLst>
              <a:path h="1536856" w="2195508">
                <a:moveTo>
                  <a:pt x="0" y="0"/>
                </a:moveTo>
                <a:lnTo>
                  <a:pt x="2195508" y="0"/>
                </a:lnTo>
                <a:lnTo>
                  <a:pt x="2195508" y="1536856"/>
                </a:lnTo>
                <a:lnTo>
                  <a:pt x="0" y="1536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84080" y="5442123"/>
            <a:ext cx="491790" cy="491790"/>
          </a:xfrm>
          <a:custGeom>
            <a:avLst/>
            <a:gdLst/>
            <a:ahLst/>
            <a:cxnLst/>
            <a:rect r="r" b="b" t="t" l="l"/>
            <a:pathLst>
              <a:path h="491790" w="491790">
                <a:moveTo>
                  <a:pt x="0" y="0"/>
                </a:moveTo>
                <a:lnTo>
                  <a:pt x="491790" y="0"/>
                </a:lnTo>
                <a:lnTo>
                  <a:pt x="491790" y="491790"/>
                </a:lnTo>
                <a:lnTo>
                  <a:pt x="0" y="491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757395" y="3329113"/>
            <a:ext cx="2002778" cy="617473"/>
          </a:xfrm>
          <a:prstGeom prst="rect">
            <a:avLst/>
          </a:prstGeom>
        </p:spPr>
        <p:txBody>
          <a:bodyPr anchor="t" rtlCol="false" tIns="0" lIns="0" bIns="0" rIns="0">
            <a:spAutoFit/>
          </a:bodyPr>
          <a:lstStyle/>
          <a:p>
            <a:pPr algn="ctr">
              <a:lnSpc>
                <a:spcPts val="5036"/>
              </a:lnSpc>
            </a:pPr>
            <a:r>
              <a:rPr lang="en-US" sz="3597">
                <a:solidFill>
                  <a:srgbClr val="593B1C"/>
                </a:solidFill>
                <a:latin typeface="Sukar"/>
                <a:ea typeface="Sukar"/>
                <a:cs typeface="Sukar"/>
                <a:sym typeface="Sukar"/>
              </a:rPr>
              <a:t>Content</a:t>
            </a:r>
          </a:p>
        </p:txBody>
      </p:sp>
      <p:grpSp>
        <p:nvGrpSpPr>
          <p:cNvPr name="Group 9" id="9"/>
          <p:cNvGrpSpPr/>
          <p:nvPr/>
        </p:nvGrpSpPr>
        <p:grpSpPr>
          <a:xfrm rot="0">
            <a:off x="7370407" y="2600478"/>
            <a:ext cx="4140976" cy="4556967"/>
            <a:chOff x="0" y="0"/>
            <a:chExt cx="1001014" cy="1101573"/>
          </a:xfrm>
        </p:grpSpPr>
        <p:sp>
          <p:nvSpPr>
            <p:cNvPr name="Freeform 10" id="10"/>
            <p:cNvSpPr/>
            <p:nvPr/>
          </p:nvSpPr>
          <p:spPr>
            <a:xfrm flipH="false" flipV="false" rot="0">
              <a:off x="0" y="0"/>
              <a:ext cx="1001014" cy="1101573"/>
            </a:xfrm>
            <a:custGeom>
              <a:avLst/>
              <a:gdLst/>
              <a:ahLst/>
              <a:cxnLst/>
              <a:rect r="r" b="b" t="t" l="l"/>
              <a:pathLst>
                <a:path h="1101573" w="1001014">
                  <a:moveTo>
                    <a:pt x="95349" y="0"/>
                  </a:moveTo>
                  <a:lnTo>
                    <a:pt x="905665" y="0"/>
                  </a:lnTo>
                  <a:cubicBezTo>
                    <a:pt x="930953" y="0"/>
                    <a:pt x="955205" y="10046"/>
                    <a:pt x="973087" y="27927"/>
                  </a:cubicBezTo>
                  <a:cubicBezTo>
                    <a:pt x="990968" y="45808"/>
                    <a:pt x="1001014" y="70061"/>
                    <a:pt x="1001014" y="95349"/>
                  </a:cubicBezTo>
                  <a:lnTo>
                    <a:pt x="1001014" y="1006224"/>
                  </a:lnTo>
                  <a:cubicBezTo>
                    <a:pt x="1001014" y="1058884"/>
                    <a:pt x="958325" y="1101573"/>
                    <a:pt x="905665" y="1101573"/>
                  </a:cubicBezTo>
                  <a:lnTo>
                    <a:pt x="95349" y="1101573"/>
                  </a:lnTo>
                  <a:cubicBezTo>
                    <a:pt x="42689" y="1101573"/>
                    <a:pt x="0" y="1058884"/>
                    <a:pt x="0" y="1006224"/>
                  </a:cubicBezTo>
                  <a:lnTo>
                    <a:pt x="0" y="95349"/>
                  </a:lnTo>
                  <a:cubicBezTo>
                    <a:pt x="0" y="42689"/>
                    <a:pt x="42689" y="0"/>
                    <a:pt x="95349" y="0"/>
                  </a:cubicBezTo>
                  <a:close/>
                </a:path>
              </a:pathLst>
            </a:custGeom>
            <a:solidFill>
              <a:srgbClr val="F5F1E1"/>
            </a:solidFill>
            <a:ln w="38100" cap="rnd">
              <a:solidFill>
                <a:srgbClr val="FFE0C1"/>
              </a:solidFill>
              <a:prstDash val="solid"/>
              <a:round/>
            </a:ln>
          </p:spPr>
        </p:sp>
        <p:sp>
          <p:nvSpPr>
            <p:cNvPr name="TextBox 11" id="11"/>
            <p:cNvSpPr txBox="true"/>
            <p:nvPr/>
          </p:nvSpPr>
          <p:spPr>
            <a:xfrm>
              <a:off x="0" y="-28575"/>
              <a:ext cx="1001014" cy="1130148"/>
            </a:xfrm>
            <a:prstGeom prst="rect">
              <a:avLst/>
            </a:prstGeom>
          </p:spPr>
          <p:txBody>
            <a:bodyPr anchor="ctr" rtlCol="false" tIns="57489" lIns="57489" bIns="57489" rIns="57489"/>
            <a:lstStyle/>
            <a:p>
              <a:pPr algn="ctr">
                <a:lnSpc>
                  <a:spcPts val="2659"/>
                </a:lnSpc>
              </a:pPr>
            </a:p>
          </p:txBody>
        </p:sp>
      </p:grpSp>
      <p:sp>
        <p:nvSpPr>
          <p:cNvPr name="Freeform 12" id="12"/>
          <p:cNvSpPr/>
          <p:nvPr/>
        </p:nvSpPr>
        <p:spPr>
          <a:xfrm flipH="false" flipV="false" rot="0">
            <a:off x="5834950" y="7799311"/>
            <a:ext cx="2195508" cy="1536856"/>
          </a:xfrm>
          <a:custGeom>
            <a:avLst/>
            <a:gdLst/>
            <a:ahLst/>
            <a:cxnLst/>
            <a:rect r="r" b="b" t="t" l="l"/>
            <a:pathLst>
              <a:path h="1536856" w="2195508">
                <a:moveTo>
                  <a:pt x="0" y="0"/>
                </a:moveTo>
                <a:lnTo>
                  <a:pt x="2195508" y="0"/>
                </a:lnTo>
                <a:lnTo>
                  <a:pt x="2195508" y="1536856"/>
                </a:lnTo>
                <a:lnTo>
                  <a:pt x="0" y="1536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049264" y="8346583"/>
            <a:ext cx="1981194" cy="617565"/>
          </a:xfrm>
          <a:prstGeom prst="rect">
            <a:avLst/>
          </a:prstGeom>
        </p:spPr>
        <p:txBody>
          <a:bodyPr anchor="t" rtlCol="false" tIns="0" lIns="0" bIns="0" rIns="0">
            <a:spAutoFit/>
          </a:bodyPr>
          <a:lstStyle/>
          <a:p>
            <a:pPr algn="ctr">
              <a:lnSpc>
                <a:spcPts val="5036"/>
              </a:lnSpc>
            </a:pPr>
            <a:r>
              <a:rPr lang="en-US" sz="3597">
                <a:solidFill>
                  <a:srgbClr val="593B1C"/>
                </a:solidFill>
                <a:latin typeface="Sukar"/>
                <a:ea typeface="Sukar"/>
                <a:cs typeface="Sukar"/>
                <a:sym typeface="Sukar"/>
              </a:rPr>
              <a:t>Visuals</a:t>
            </a:r>
          </a:p>
        </p:txBody>
      </p:sp>
      <p:sp>
        <p:nvSpPr>
          <p:cNvPr name="TextBox 14" id="14"/>
          <p:cNvSpPr txBox="true"/>
          <p:nvPr/>
        </p:nvSpPr>
        <p:spPr>
          <a:xfrm rot="0">
            <a:off x="13875133" y="7181746"/>
            <a:ext cx="2273903" cy="617565"/>
          </a:xfrm>
          <a:prstGeom prst="rect">
            <a:avLst/>
          </a:prstGeom>
        </p:spPr>
        <p:txBody>
          <a:bodyPr anchor="t" rtlCol="false" tIns="0" lIns="0" bIns="0" rIns="0">
            <a:spAutoFit/>
          </a:bodyPr>
          <a:lstStyle/>
          <a:p>
            <a:pPr algn="ctr">
              <a:lnSpc>
                <a:spcPts val="5036"/>
              </a:lnSpc>
            </a:pPr>
            <a:r>
              <a:rPr lang="en-US" sz="3597">
                <a:solidFill>
                  <a:srgbClr val="593B1C"/>
                </a:solidFill>
                <a:latin typeface="Sukar"/>
                <a:ea typeface="Sukar"/>
                <a:cs typeface="Sukar"/>
                <a:sym typeface="Sukar"/>
              </a:rPr>
              <a:t>Interaction</a:t>
            </a:r>
          </a:p>
        </p:txBody>
      </p:sp>
      <p:grpSp>
        <p:nvGrpSpPr>
          <p:cNvPr name="Group 15" id="15"/>
          <p:cNvGrpSpPr/>
          <p:nvPr/>
        </p:nvGrpSpPr>
        <p:grpSpPr>
          <a:xfrm rot="0">
            <a:off x="1263763" y="3588614"/>
            <a:ext cx="2495424" cy="811498"/>
            <a:chOff x="0" y="0"/>
            <a:chExt cx="883238" cy="287224"/>
          </a:xfrm>
        </p:grpSpPr>
        <p:sp>
          <p:nvSpPr>
            <p:cNvPr name="Freeform 16" id="16"/>
            <p:cNvSpPr/>
            <p:nvPr/>
          </p:nvSpPr>
          <p:spPr>
            <a:xfrm flipH="false" flipV="false" rot="0">
              <a:off x="0" y="0"/>
              <a:ext cx="883238" cy="287224"/>
            </a:xfrm>
            <a:custGeom>
              <a:avLst/>
              <a:gdLst/>
              <a:ahLst/>
              <a:cxnLst/>
              <a:rect r="r" b="b" t="t" l="l"/>
              <a:pathLst>
                <a:path h="287224" w="883238">
                  <a:moveTo>
                    <a:pt x="143612" y="0"/>
                  </a:moveTo>
                  <a:lnTo>
                    <a:pt x="739626" y="0"/>
                  </a:lnTo>
                  <a:cubicBezTo>
                    <a:pt x="777714" y="0"/>
                    <a:pt x="814243" y="15131"/>
                    <a:pt x="841175" y="42063"/>
                  </a:cubicBezTo>
                  <a:cubicBezTo>
                    <a:pt x="868107" y="68995"/>
                    <a:pt x="883238" y="105524"/>
                    <a:pt x="883238" y="143612"/>
                  </a:cubicBezTo>
                  <a:lnTo>
                    <a:pt x="883238" y="143612"/>
                  </a:lnTo>
                  <a:cubicBezTo>
                    <a:pt x="883238" y="222927"/>
                    <a:pt x="818941" y="287224"/>
                    <a:pt x="739626" y="287224"/>
                  </a:cubicBezTo>
                  <a:lnTo>
                    <a:pt x="143612" y="287224"/>
                  </a:lnTo>
                  <a:cubicBezTo>
                    <a:pt x="64297" y="287224"/>
                    <a:pt x="0" y="222927"/>
                    <a:pt x="0" y="143612"/>
                  </a:cubicBezTo>
                  <a:lnTo>
                    <a:pt x="0" y="143612"/>
                  </a:lnTo>
                  <a:cubicBezTo>
                    <a:pt x="0" y="64297"/>
                    <a:pt x="64297" y="0"/>
                    <a:pt x="143612" y="0"/>
                  </a:cubicBezTo>
                  <a:close/>
                </a:path>
              </a:pathLst>
            </a:custGeom>
            <a:solidFill>
              <a:srgbClr val="000000">
                <a:alpha val="0"/>
              </a:srgbClr>
            </a:solidFill>
            <a:ln w="38100" cap="rnd">
              <a:solidFill>
                <a:srgbClr val="FFE0C1"/>
              </a:solidFill>
              <a:prstDash val="solid"/>
              <a:round/>
            </a:ln>
          </p:spPr>
        </p:sp>
        <p:sp>
          <p:nvSpPr>
            <p:cNvPr name="TextBox 17" id="17"/>
            <p:cNvSpPr txBox="true"/>
            <p:nvPr/>
          </p:nvSpPr>
          <p:spPr>
            <a:xfrm>
              <a:off x="0" y="-28575"/>
              <a:ext cx="883238" cy="315799"/>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614170" y="2992688"/>
            <a:ext cx="491790" cy="491790"/>
          </a:xfrm>
          <a:custGeom>
            <a:avLst/>
            <a:gdLst/>
            <a:ahLst/>
            <a:cxnLst/>
            <a:rect r="r" b="b" t="t" l="l"/>
            <a:pathLst>
              <a:path h="491790" w="491790">
                <a:moveTo>
                  <a:pt x="0" y="0"/>
                </a:moveTo>
                <a:lnTo>
                  <a:pt x="491791" y="0"/>
                </a:lnTo>
                <a:lnTo>
                  <a:pt x="491791" y="491790"/>
                </a:lnTo>
                <a:lnTo>
                  <a:pt x="0" y="491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038525" y="3662977"/>
            <a:ext cx="1756670" cy="586572"/>
          </a:xfrm>
          <a:prstGeom prst="rect">
            <a:avLst/>
          </a:prstGeom>
        </p:spPr>
        <p:txBody>
          <a:bodyPr anchor="t" rtlCol="false" tIns="0" lIns="0" bIns="0" rIns="0">
            <a:spAutoFit/>
          </a:bodyPr>
          <a:lstStyle/>
          <a:p>
            <a:pPr algn="l">
              <a:lnSpc>
                <a:spcPts val="4717"/>
              </a:lnSpc>
            </a:pPr>
            <a:r>
              <a:rPr lang="en-US" sz="3369">
                <a:solidFill>
                  <a:srgbClr val="9D755E"/>
                </a:solidFill>
                <a:latin typeface="Sukar"/>
                <a:ea typeface="Sukar"/>
                <a:cs typeface="Sukar"/>
                <a:sym typeface="Sukar"/>
              </a:rPr>
              <a:t>Strategy</a:t>
            </a:r>
          </a:p>
        </p:txBody>
      </p:sp>
      <p:sp>
        <p:nvSpPr>
          <p:cNvPr name="TextBox 20" id="20"/>
          <p:cNvSpPr txBox="true"/>
          <p:nvPr/>
        </p:nvSpPr>
        <p:spPr>
          <a:xfrm rot="0">
            <a:off x="2916860" y="5374937"/>
            <a:ext cx="1944844" cy="586572"/>
          </a:xfrm>
          <a:prstGeom prst="rect">
            <a:avLst/>
          </a:prstGeom>
        </p:spPr>
        <p:txBody>
          <a:bodyPr anchor="t" rtlCol="false" tIns="0" lIns="0" bIns="0" rIns="0">
            <a:spAutoFit/>
          </a:bodyPr>
          <a:lstStyle/>
          <a:p>
            <a:pPr algn="l">
              <a:lnSpc>
                <a:spcPts val="4717"/>
              </a:lnSpc>
            </a:pPr>
            <a:r>
              <a:rPr lang="en-US" sz="3369">
                <a:solidFill>
                  <a:srgbClr val="9D755E"/>
                </a:solidFill>
                <a:latin typeface="Sukar"/>
                <a:ea typeface="Sukar"/>
                <a:cs typeface="Sukar"/>
                <a:sym typeface="Sukar"/>
              </a:rPr>
              <a:t>Planning</a:t>
            </a:r>
          </a:p>
        </p:txBody>
      </p:sp>
      <p:grpSp>
        <p:nvGrpSpPr>
          <p:cNvPr name="Group 21" id="21"/>
          <p:cNvGrpSpPr/>
          <p:nvPr/>
        </p:nvGrpSpPr>
        <p:grpSpPr>
          <a:xfrm rot="0">
            <a:off x="1346266" y="2127000"/>
            <a:ext cx="2367418" cy="617028"/>
            <a:chOff x="0" y="0"/>
            <a:chExt cx="837931" cy="218393"/>
          </a:xfrm>
        </p:grpSpPr>
        <p:sp>
          <p:nvSpPr>
            <p:cNvPr name="Freeform 22" id="22"/>
            <p:cNvSpPr/>
            <p:nvPr/>
          </p:nvSpPr>
          <p:spPr>
            <a:xfrm flipH="false" flipV="false" rot="0">
              <a:off x="0" y="0"/>
              <a:ext cx="837931" cy="218393"/>
            </a:xfrm>
            <a:custGeom>
              <a:avLst/>
              <a:gdLst/>
              <a:ahLst/>
              <a:cxnLst/>
              <a:rect r="r" b="b" t="t" l="l"/>
              <a:pathLst>
                <a:path h="218393" w="837931">
                  <a:moveTo>
                    <a:pt x="42513" y="0"/>
                  </a:moveTo>
                  <a:lnTo>
                    <a:pt x="795418" y="0"/>
                  </a:lnTo>
                  <a:cubicBezTo>
                    <a:pt x="818897" y="0"/>
                    <a:pt x="837931" y="19034"/>
                    <a:pt x="837931" y="42513"/>
                  </a:cubicBezTo>
                  <a:lnTo>
                    <a:pt x="837931" y="175880"/>
                  </a:lnTo>
                  <a:cubicBezTo>
                    <a:pt x="837931" y="187155"/>
                    <a:pt x="833452" y="197969"/>
                    <a:pt x="825479" y="205941"/>
                  </a:cubicBezTo>
                  <a:cubicBezTo>
                    <a:pt x="817507" y="213914"/>
                    <a:pt x="806693" y="218393"/>
                    <a:pt x="795418" y="218393"/>
                  </a:cubicBezTo>
                  <a:lnTo>
                    <a:pt x="42513" y="218393"/>
                  </a:lnTo>
                  <a:cubicBezTo>
                    <a:pt x="19034" y="218393"/>
                    <a:pt x="0" y="199359"/>
                    <a:pt x="0" y="175880"/>
                  </a:cubicBezTo>
                  <a:lnTo>
                    <a:pt x="0" y="42513"/>
                  </a:lnTo>
                  <a:cubicBezTo>
                    <a:pt x="0" y="19034"/>
                    <a:pt x="19034" y="0"/>
                    <a:pt x="42513" y="0"/>
                  </a:cubicBezTo>
                  <a:close/>
                </a:path>
              </a:pathLst>
            </a:custGeom>
            <a:solidFill>
              <a:srgbClr val="A3AF77"/>
            </a:solidFill>
            <a:ln cap="sq">
              <a:noFill/>
              <a:prstDash val="solid"/>
              <a:miter/>
            </a:ln>
          </p:spPr>
        </p:sp>
        <p:sp>
          <p:nvSpPr>
            <p:cNvPr name="TextBox 23" id="23"/>
            <p:cNvSpPr txBox="true"/>
            <p:nvPr/>
          </p:nvSpPr>
          <p:spPr>
            <a:xfrm>
              <a:off x="0" y="-28575"/>
              <a:ext cx="837931" cy="246968"/>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442379" y="2166060"/>
            <a:ext cx="2175192" cy="487784"/>
          </a:xfrm>
          <a:prstGeom prst="rect">
            <a:avLst/>
          </a:prstGeom>
        </p:spPr>
        <p:txBody>
          <a:bodyPr anchor="t" rtlCol="false" tIns="0" lIns="0" bIns="0" rIns="0">
            <a:spAutoFit/>
          </a:bodyPr>
          <a:lstStyle/>
          <a:p>
            <a:pPr algn="ctr">
              <a:lnSpc>
                <a:spcPts val="4043"/>
              </a:lnSpc>
            </a:pPr>
            <a:r>
              <a:rPr lang="en-US" sz="2888">
                <a:solidFill>
                  <a:srgbClr val="FFFBF7"/>
                </a:solidFill>
                <a:latin typeface="Sukar"/>
                <a:ea typeface="Sukar"/>
                <a:cs typeface="Sukar"/>
                <a:sym typeface="Sukar"/>
              </a:rPr>
              <a:t>Consistency</a:t>
            </a:r>
          </a:p>
        </p:txBody>
      </p:sp>
      <p:grpSp>
        <p:nvGrpSpPr>
          <p:cNvPr name="Group 25" id="25"/>
          <p:cNvGrpSpPr/>
          <p:nvPr/>
        </p:nvGrpSpPr>
        <p:grpSpPr>
          <a:xfrm rot="0">
            <a:off x="2411950" y="8930418"/>
            <a:ext cx="2495424" cy="811498"/>
            <a:chOff x="0" y="0"/>
            <a:chExt cx="883238" cy="287224"/>
          </a:xfrm>
        </p:grpSpPr>
        <p:sp>
          <p:nvSpPr>
            <p:cNvPr name="Freeform 26" id="26"/>
            <p:cNvSpPr/>
            <p:nvPr/>
          </p:nvSpPr>
          <p:spPr>
            <a:xfrm flipH="false" flipV="false" rot="0">
              <a:off x="0" y="0"/>
              <a:ext cx="883238" cy="287224"/>
            </a:xfrm>
            <a:custGeom>
              <a:avLst/>
              <a:gdLst/>
              <a:ahLst/>
              <a:cxnLst/>
              <a:rect r="r" b="b" t="t" l="l"/>
              <a:pathLst>
                <a:path h="287224" w="883238">
                  <a:moveTo>
                    <a:pt x="143612" y="0"/>
                  </a:moveTo>
                  <a:lnTo>
                    <a:pt x="739626" y="0"/>
                  </a:lnTo>
                  <a:cubicBezTo>
                    <a:pt x="777714" y="0"/>
                    <a:pt x="814243" y="15131"/>
                    <a:pt x="841175" y="42063"/>
                  </a:cubicBezTo>
                  <a:cubicBezTo>
                    <a:pt x="868107" y="68995"/>
                    <a:pt x="883238" y="105524"/>
                    <a:pt x="883238" y="143612"/>
                  </a:cubicBezTo>
                  <a:lnTo>
                    <a:pt x="883238" y="143612"/>
                  </a:lnTo>
                  <a:cubicBezTo>
                    <a:pt x="883238" y="222927"/>
                    <a:pt x="818941" y="287224"/>
                    <a:pt x="739626" y="287224"/>
                  </a:cubicBezTo>
                  <a:lnTo>
                    <a:pt x="143612" y="287224"/>
                  </a:lnTo>
                  <a:cubicBezTo>
                    <a:pt x="64297" y="287224"/>
                    <a:pt x="0" y="222927"/>
                    <a:pt x="0" y="143612"/>
                  </a:cubicBezTo>
                  <a:lnTo>
                    <a:pt x="0" y="143612"/>
                  </a:lnTo>
                  <a:cubicBezTo>
                    <a:pt x="0" y="64297"/>
                    <a:pt x="64297" y="0"/>
                    <a:pt x="143612" y="0"/>
                  </a:cubicBezTo>
                  <a:close/>
                </a:path>
              </a:pathLst>
            </a:custGeom>
            <a:solidFill>
              <a:srgbClr val="000000">
                <a:alpha val="0"/>
              </a:srgbClr>
            </a:solidFill>
            <a:ln w="38100" cap="rnd">
              <a:solidFill>
                <a:srgbClr val="FFE0C1"/>
              </a:solidFill>
              <a:prstDash val="solid"/>
              <a:round/>
            </a:ln>
          </p:spPr>
        </p:sp>
        <p:sp>
          <p:nvSpPr>
            <p:cNvPr name="TextBox 27" id="27"/>
            <p:cNvSpPr txBox="true"/>
            <p:nvPr/>
          </p:nvSpPr>
          <p:spPr>
            <a:xfrm>
              <a:off x="0" y="-28575"/>
              <a:ext cx="883238" cy="315799"/>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3141618" y="9018347"/>
            <a:ext cx="1940461" cy="586572"/>
          </a:xfrm>
          <a:prstGeom prst="rect">
            <a:avLst/>
          </a:prstGeom>
        </p:spPr>
        <p:txBody>
          <a:bodyPr anchor="t" rtlCol="false" tIns="0" lIns="0" bIns="0" rIns="0">
            <a:spAutoFit/>
          </a:bodyPr>
          <a:lstStyle/>
          <a:p>
            <a:pPr algn="l">
              <a:lnSpc>
                <a:spcPts val="4717"/>
              </a:lnSpc>
            </a:pPr>
            <a:r>
              <a:rPr lang="en-US" sz="3369">
                <a:solidFill>
                  <a:srgbClr val="9D755E"/>
                </a:solidFill>
                <a:latin typeface="Sukar"/>
                <a:ea typeface="Sukar"/>
                <a:cs typeface="Sukar"/>
                <a:sym typeface="Sukar"/>
              </a:rPr>
              <a:t>Graphics</a:t>
            </a:r>
          </a:p>
        </p:txBody>
      </p:sp>
      <p:grpSp>
        <p:nvGrpSpPr>
          <p:cNvPr name="Group 29" id="29"/>
          <p:cNvGrpSpPr/>
          <p:nvPr/>
        </p:nvGrpSpPr>
        <p:grpSpPr>
          <a:xfrm rot="0">
            <a:off x="12709997" y="4055178"/>
            <a:ext cx="3749921" cy="811498"/>
            <a:chOff x="0" y="0"/>
            <a:chExt cx="1327258" cy="287224"/>
          </a:xfrm>
        </p:grpSpPr>
        <p:sp>
          <p:nvSpPr>
            <p:cNvPr name="Freeform 30" id="30"/>
            <p:cNvSpPr/>
            <p:nvPr/>
          </p:nvSpPr>
          <p:spPr>
            <a:xfrm flipH="false" flipV="false" rot="0">
              <a:off x="0" y="0"/>
              <a:ext cx="1327258" cy="287224"/>
            </a:xfrm>
            <a:custGeom>
              <a:avLst/>
              <a:gdLst/>
              <a:ahLst/>
              <a:cxnLst/>
              <a:rect r="r" b="b" t="t" l="l"/>
              <a:pathLst>
                <a:path h="287224" w="1327258">
                  <a:moveTo>
                    <a:pt x="143612" y="0"/>
                  </a:moveTo>
                  <a:lnTo>
                    <a:pt x="1183646" y="0"/>
                  </a:lnTo>
                  <a:cubicBezTo>
                    <a:pt x="1262961" y="0"/>
                    <a:pt x="1327258" y="64297"/>
                    <a:pt x="1327258" y="143612"/>
                  </a:cubicBezTo>
                  <a:lnTo>
                    <a:pt x="1327258" y="143612"/>
                  </a:lnTo>
                  <a:cubicBezTo>
                    <a:pt x="1327258" y="181700"/>
                    <a:pt x="1312128" y="218229"/>
                    <a:pt x="1285195" y="245161"/>
                  </a:cubicBezTo>
                  <a:cubicBezTo>
                    <a:pt x="1258263" y="272093"/>
                    <a:pt x="1221735" y="287224"/>
                    <a:pt x="1183646" y="287224"/>
                  </a:cubicBezTo>
                  <a:lnTo>
                    <a:pt x="143612" y="287224"/>
                  </a:lnTo>
                  <a:cubicBezTo>
                    <a:pt x="64297" y="287224"/>
                    <a:pt x="0" y="222927"/>
                    <a:pt x="0" y="143612"/>
                  </a:cubicBezTo>
                  <a:lnTo>
                    <a:pt x="0" y="143612"/>
                  </a:lnTo>
                  <a:cubicBezTo>
                    <a:pt x="0" y="64297"/>
                    <a:pt x="64297" y="0"/>
                    <a:pt x="143612" y="0"/>
                  </a:cubicBezTo>
                  <a:close/>
                </a:path>
              </a:pathLst>
            </a:custGeom>
            <a:solidFill>
              <a:srgbClr val="000000">
                <a:alpha val="0"/>
              </a:srgbClr>
            </a:solidFill>
            <a:ln w="38100" cap="rnd">
              <a:solidFill>
                <a:srgbClr val="FFE0C1"/>
              </a:solidFill>
              <a:prstDash val="solid"/>
              <a:round/>
            </a:ln>
          </p:spPr>
        </p:sp>
        <p:sp>
          <p:nvSpPr>
            <p:cNvPr name="TextBox 31" id="31"/>
            <p:cNvSpPr txBox="true"/>
            <p:nvPr/>
          </p:nvSpPr>
          <p:spPr>
            <a:xfrm>
              <a:off x="0" y="-28575"/>
              <a:ext cx="1327258" cy="315799"/>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3533956" y="4090202"/>
            <a:ext cx="2810604" cy="665250"/>
          </a:xfrm>
          <a:prstGeom prst="rect">
            <a:avLst/>
          </a:prstGeom>
        </p:spPr>
        <p:txBody>
          <a:bodyPr anchor="t" rtlCol="false" tIns="0" lIns="0" bIns="0" rIns="0">
            <a:spAutoFit/>
          </a:bodyPr>
          <a:lstStyle/>
          <a:p>
            <a:pPr algn="l">
              <a:lnSpc>
                <a:spcPts val="5440"/>
              </a:lnSpc>
            </a:pPr>
            <a:r>
              <a:rPr lang="en-US" sz="3886">
                <a:solidFill>
                  <a:srgbClr val="9D755E"/>
                </a:solidFill>
                <a:latin typeface="Sukar"/>
                <a:ea typeface="Sukar"/>
                <a:cs typeface="Sukar"/>
                <a:sym typeface="Sukar"/>
              </a:rPr>
              <a:t>Engagement</a:t>
            </a:r>
          </a:p>
        </p:txBody>
      </p:sp>
      <p:grpSp>
        <p:nvGrpSpPr>
          <p:cNvPr name="Group 33" id="33"/>
          <p:cNvGrpSpPr/>
          <p:nvPr/>
        </p:nvGrpSpPr>
        <p:grpSpPr>
          <a:xfrm rot="0">
            <a:off x="12314637" y="9309619"/>
            <a:ext cx="4090628" cy="811498"/>
            <a:chOff x="0" y="0"/>
            <a:chExt cx="1447849" cy="287224"/>
          </a:xfrm>
        </p:grpSpPr>
        <p:sp>
          <p:nvSpPr>
            <p:cNvPr name="Freeform 34" id="34"/>
            <p:cNvSpPr/>
            <p:nvPr/>
          </p:nvSpPr>
          <p:spPr>
            <a:xfrm flipH="false" flipV="false" rot="0">
              <a:off x="0" y="0"/>
              <a:ext cx="1447849" cy="287224"/>
            </a:xfrm>
            <a:custGeom>
              <a:avLst/>
              <a:gdLst/>
              <a:ahLst/>
              <a:cxnLst/>
              <a:rect r="r" b="b" t="t" l="l"/>
              <a:pathLst>
                <a:path h="287224" w="1447849">
                  <a:moveTo>
                    <a:pt x="140052" y="0"/>
                  </a:moveTo>
                  <a:lnTo>
                    <a:pt x="1307797" y="0"/>
                  </a:lnTo>
                  <a:cubicBezTo>
                    <a:pt x="1344941" y="0"/>
                    <a:pt x="1380564" y="14755"/>
                    <a:pt x="1406829" y="41020"/>
                  </a:cubicBezTo>
                  <a:cubicBezTo>
                    <a:pt x="1433094" y="67285"/>
                    <a:pt x="1447849" y="102908"/>
                    <a:pt x="1447849" y="140052"/>
                  </a:cubicBezTo>
                  <a:lnTo>
                    <a:pt x="1447849" y="147172"/>
                  </a:lnTo>
                  <a:cubicBezTo>
                    <a:pt x="1447849" y="184316"/>
                    <a:pt x="1433094" y="219939"/>
                    <a:pt x="1406829" y="246204"/>
                  </a:cubicBezTo>
                  <a:cubicBezTo>
                    <a:pt x="1380564" y="272468"/>
                    <a:pt x="1344941" y="287224"/>
                    <a:pt x="1307797" y="287224"/>
                  </a:cubicBezTo>
                  <a:lnTo>
                    <a:pt x="140052" y="287224"/>
                  </a:lnTo>
                  <a:cubicBezTo>
                    <a:pt x="102908" y="287224"/>
                    <a:pt x="67285" y="272468"/>
                    <a:pt x="41020" y="246204"/>
                  </a:cubicBezTo>
                  <a:cubicBezTo>
                    <a:pt x="14755" y="219939"/>
                    <a:pt x="0" y="184316"/>
                    <a:pt x="0" y="147172"/>
                  </a:cubicBezTo>
                  <a:lnTo>
                    <a:pt x="0" y="140052"/>
                  </a:lnTo>
                  <a:cubicBezTo>
                    <a:pt x="0" y="102908"/>
                    <a:pt x="14755" y="67285"/>
                    <a:pt x="41020" y="41020"/>
                  </a:cubicBezTo>
                  <a:cubicBezTo>
                    <a:pt x="67285" y="14755"/>
                    <a:pt x="102908" y="0"/>
                    <a:pt x="140052" y="0"/>
                  </a:cubicBezTo>
                  <a:close/>
                </a:path>
              </a:pathLst>
            </a:custGeom>
            <a:solidFill>
              <a:srgbClr val="000000">
                <a:alpha val="0"/>
              </a:srgbClr>
            </a:solidFill>
            <a:ln w="38100" cap="rnd">
              <a:solidFill>
                <a:srgbClr val="FFE0C1"/>
              </a:solidFill>
              <a:prstDash val="solid"/>
              <a:round/>
            </a:ln>
          </p:spPr>
        </p:sp>
        <p:sp>
          <p:nvSpPr>
            <p:cNvPr name="TextBox 35" id="35"/>
            <p:cNvSpPr txBox="true"/>
            <p:nvPr/>
          </p:nvSpPr>
          <p:spPr>
            <a:xfrm>
              <a:off x="0" y="-28575"/>
              <a:ext cx="1447849" cy="315799"/>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3134518" y="9372154"/>
            <a:ext cx="3889719" cy="665250"/>
          </a:xfrm>
          <a:prstGeom prst="rect">
            <a:avLst/>
          </a:prstGeom>
        </p:spPr>
        <p:txBody>
          <a:bodyPr anchor="t" rtlCol="false" tIns="0" lIns="0" bIns="0" rIns="0">
            <a:spAutoFit/>
          </a:bodyPr>
          <a:lstStyle/>
          <a:p>
            <a:pPr algn="l">
              <a:lnSpc>
                <a:spcPts val="5440"/>
              </a:lnSpc>
            </a:pPr>
            <a:r>
              <a:rPr lang="en-US" sz="3886">
                <a:solidFill>
                  <a:srgbClr val="9D755E"/>
                </a:solidFill>
                <a:latin typeface="Sukar"/>
                <a:ea typeface="Sukar"/>
                <a:cs typeface="Sukar"/>
                <a:sym typeface="Sukar"/>
              </a:rPr>
              <a:t>User Feedback</a:t>
            </a:r>
          </a:p>
        </p:txBody>
      </p:sp>
      <p:sp>
        <p:nvSpPr>
          <p:cNvPr name="Freeform 37" id="37"/>
          <p:cNvSpPr/>
          <p:nvPr/>
        </p:nvSpPr>
        <p:spPr>
          <a:xfrm flipH="false" flipV="false" rot="0">
            <a:off x="2561415" y="9090272"/>
            <a:ext cx="491790" cy="491790"/>
          </a:xfrm>
          <a:custGeom>
            <a:avLst/>
            <a:gdLst/>
            <a:ahLst/>
            <a:cxnLst/>
            <a:rect r="r" b="b" t="t" l="l"/>
            <a:pathLst>
              <a:path h="491790" w="491790">
                <a:moveTo>
                  <a:pt x="0" y="0"/>
                </a:moveTo>
                <a:lnTo>
                  <a:pt x="491791" y="0"/>
                </a:lnTo>
                <a:lnTo>
                  <a:pt x="491791" y="491790"/>
                </a:lnTo>
                <a:lnTo>
                  <a:pt x="0" y="491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2464102" y="9505993"/>
            <a:ext cx="491790" cy="491790"/>
          </a:xfrm>
          <a:custGeom>
            <a:avLst/>
            <a:gdLst/>
            <a:ahLst/>
            <a:cxnLst/>
            <a:rect r="r" b="b" t="t" l="l"/>
            <a:pathLst>
              <a:path h="491790" w="491790">
                <a:moveTo>
                  <a:pt x="0" y="0"/>
                </a:moveTo>
                <a:lnTo>
                  <a:pt x="491790" y="0"/>
                </a:lnTo>
                <a:lnTo>
                  <a:pt x="491790" y="491791"/>
                </a:lnTo>
                <a:lnTo>
                  <a:pt x="0" y="4917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12859462" y="4215032"/>
            <a:ext cx="491790" cy="491790"/>
          </a:xfrm>
          <a:custGeom>
            <a:avLst/>
            <a:gdLst/>
            <a:ahLst/>
            <a:cxnLst/>
            <a:rect r="r" b="b" t="t" l="l"/>
            <a:pathLst>
              <a:path h="491790" w="491790">
                <a:moveTo>
                  <a:pt x="0" y="0"/>
                </a:moveTo>
                <a:lnTo>
                  <a:pt x="491790" y="0"/>
                </a:lnTo>
                <a:lnTo>
                  <a:pt x="491790" y="491790"/>
                </a:lnTo>
                <a:lnTo>
                  <a:pt x="0" y="491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0" id="40"/>
          <p:cNvGrpSpPr/>
          <p:nvPr/>
        </p:nvGrpSpPr>
        <p:grpSpPr>
          <a:xfrm rot="0">
            <a:off x="14037848" y="1914156"/>
            <a:ext cx="2367418" cy="1099681"/>
            <a:chOff x="0" y="0"/>
            <a:chExt cx="837931" cy="389225"/>
          </a:xfrm>
        </p:grpSpPr>
        <p:sp>
          <p:nvSpPr>
            <p:cNvPr name="Freeform 41" id="41"/>
            <p:cNvSpPr/>
            <p:nvPr/>
          </p:nvSpPr>
          <p:spPr>
            <a:xfrm flipH="false" flipV="false" rot="0">
              <a:off x="0" y="0"/>
              <a:ext cx="837931" cy="389225"/>
            </a:xfrm>
            <a:custGeom>
              <a:avLst/>
              <a:gdLst/>
              <a:ahLst/>
              <a:cxnLst/>
              <a:rect r="r" b="b" t="t" l="l"/>
              <a:pathLst>
                <a:path h="389225" w="837931">
                  <a:moveTo>
                    <a:pt x="42513" y="0"/>
                  </a:moveTo>
                  <a:lnTo>
                    <a:pt x="795418" y="0"/>
                  </a:lnTo>
                  <a:cubicBezTo>
                    <a:pt x="818897" y="0"/>
                    <a:pt x="837931" y="19034"/>
                    <a:pt x="837931" y="42513"/>
                  </a:cubicBezTo>
                  <a:lnTo>
                    <a:pt x="837931" y="346712"/>
                  </a:lnTo>
                  <a:cubicBezTo>
                    <a:pt x="837931" y="370191"/>
                    <a:pt x="818897" y="389225"/>
                    <a:pt x="795418" y="389225"/>
                  </a:cubicBezTo>
                  <a:lnTo>
                    <a:pt x="42513" y="389225"/>
                  </a:lnTo>
                  <a:cubicBezTo>
                    <a:pt x="19034" y="389225"/>
                    <a:pt x="0" y="370191"/>
                    <a:pt x="0" y="346712"/>
                  </a:cubicBezTo>
                  <a:lnTo>
                    <a:pt x="0" y="42513"/>
                  </a:lnTo>
                  <a:cubicBezTo>
                    <a:pt x="0" y="19034"/>
                    <a:pt x="19034" y="0"/>
                    <a:pt x="42513" y="0"/>
                  </a:cubicBezTo>
                  <a:close/>
                </a:path>
              </a:pathLst>
            </a:custGeom>
            <a:solidFill>
              <a:srgbClr val="A3AF77"/>
            </a:solidFill>
            <a:ln cap="sq">
              <a:noFill/>
              <a:prstDash val="solid"/>
              <a:miter/>
            </a:ln>
          </p:spPr>
        </p:sp>
        <p:sp>
          <p:nvSpPr>
            <p:cNvPr name="TextBox 42" id="42"/>
            <p:cNvSpPr txBox="true"/>
            <p:nvPr/>
          </p:nvSpPr>
          <p:spPr>
            <a:xfrm>
              <a:off x="0" y="-28575"/>
              <a:ext cx="837931" cy="4178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14294077" y="2072576"/>
            <a:ext cx="1854959" cy="811416"/>
          </a:xfrm>
          <a:prstGeom prst="rect">
            <a:avLst/>
          </a:prstGeom>
        </p:spPr>
        <p:txBody>
          <a:bodyPr anchor="t" rtlCol="false" tIns="0" lIns="0" bIns="0" rIns="0">
            <a:spAutoFit/>
          </a:bodyPr>
          <a:lstStyle/>
          <a:p>
            <a:pPr algn="ctr">
              <a:lnSpc>
                <a:spcPts val="3205"/>
              </a:lnSpc>
            </a:pPr>
            <a:r>
              <a:rPr lang="en-US" sz="2888">
                <a:solidFill>
                  <a:srgbClr val="FFFBF7"/>
                </a:solidFill>
                <a:latin typeface="Sukar"/>
                <a:ea typeface="Sukar"/>
                <a:cs typeface="Sukar"/>
                <a:sym typeface="Sukar"/>
              </a:rPr>
              <a:t>Responsive Interaction</a:t>
            </a:r>
          </a:p>
        </p:txBody>
      </p:sp>
      <p:sp>
        <p:nvSpPr>
          <p:cNvPr name="AutoShape 44" id="44"/>
          <p:cNvSpPr/>
          <p:nvPr/>
        </p:nvSpPr>
        <p:spPr>
          <a:xfrm flipV="true">
            <a:off x="3647928" y="8531790"/>
            <a:ext cx="2051434" cy="169699"/>
          </a:xfrm>
          <a:prstGeom prst="line">
            <a:avLst/>
          </a:prstGeom>
          <a:ln cap="flat" w="19050">
            <a:solidFill>
              <a:srgbClr val="FDC78F"/>
            </a:solidFill>
            <a:prstDash val="sysDash"/>
            <a:headEnd type="triangle" len="med" w="lg"/>
            <a:tailEnd type="none" len="sm" w="sm"/>
          </a:ln>
        </p:spPr>
      </p:sp>
      <p:sp>
        <p:nvSpPr>
          <p:cNvPr name="AutoShape 45" id="45"/>
          <p:cNvSpPr/>
          <p:nvPr/>
        </p:nvSpPr>
        <p:spPr>
          <a:xfrm flipV="true">
            <a:off x="4630039" y="4339889"/>
            <a:ext cx="1308627" cy="1348129"/>
          </a:xfrm>
          <a:prstGeom prst="line">
            <a:avLst/>
          </a:prstGeom>
          <a:ln cap="flat" w="19050">
            <a:solidFill>
              <a:srgbClr val="FDC78F"/>
            </a:solidFill>
            <a:prstDash val="sysDash"/>
            <a:headEnd type="triangle" len="med" w="lg"/>
            <a:tailEnd type="none" len="sm" w="sm"/>
          </a:ln>
        </p:spPr>
      </p:sp>
      <p:sp>
        <p:nvSpPr>
          <p:cNvPr name="AutoShape 46" id="46"/>
          <p:cNvSpPr/>
          <p:nvPr/>
        </p:nvSpPr>
        <p:spPr>
          <a:xfrm flipV="true">
            <a:off x="3804365" y="3748468"/>
            <a:ext cx="825673" cy="263429"/>
          </a:xfrm>
          <a:prstGeom prst="line">
            <a:avLst/>
          </a:prstGeom>
          <a:ln cap="flat" w="19050">
            <a:solidFill>
              <a:srgbClr val="FDC78F"/>
            </a:solidFill>
            <a:prstDash val="sysDash"/>
            <a:headEnd type="triangle" len="med" w="lg"/>
            <a:tailEnd type="none" len="sm" w="sm"/>
          </a:ln>
        </p:spPr>
      </p:sp>
      <p:sp>
        <p:nvSpPr>
          <p:cNvPr name="AutoShape 47" id="47"/>
          <p:cNvSpPr/>
          <p:nvPr/>
        </p:nvSpPr>
        <p:spPr>
          <a:xfrm flipV="true">
            <a:off x="8277851" y="7268815"/>
            <a:ext cx="1308627" cy="1348129"/>
          </a:xfrm>
          <a:prstGeom prst="line">
            <a:avLst/>
          </a:prstGeom>
          <a:ln cap="flat" w="19050">
            <a:solidFill>
              <a:srgbClr val="FDC78F"/>
            </a:solidFill>
            <a:prstDash val="sysDash"/>
            <a:headEnd type="triangle" len="med" w="lg"/>
            <a:tailEnd type="none" len="sm" w="sm"/>
          </a:ln>
        </p:spPr>
      </p:sp>
      <p:sp>
        <p:nvSpPr>
          <p:cNvPr name="AutoShape 48" id="48"/>
          <p:cNvSpPr/>
          <p:nvPr/>
        </p:nvSpPr>
        <p:spPr>
          <a:xfrm flipV="true">
            <a:off x="14447944" y="8438293"/>
            <a:ext cx="432582" cy="751002"/>
          </a:xfrm>
          <a:prstGeom prst="line">
            <a:avLst/>
          </a:prstGeom>
          <a:ln cap="flat" w="19050">
            <a:solidFill>
              <a:srgbClr val="FDC78F"/>
            </a:solidFill>
            <a:prstDash val="sysDash"/>
            <a:headEnd type="triangle" len="med" w="lg"/>
            <a:tailEnd type="none" len="sm" w="sm"/>
          </a:ln>
        </p:spPr>
      </p:sp>
      <p:sp>
        <p:nvSpPr>
          <p:cNvPr name="AutoShape 49" id="49"/>
          <p:cNvSpPr/>
          <p:nvPr/>
        </p:nvSpPr>
        <p:spPr>
          <a:xfrm>
            <a:off x="15221556" y="3154581"/>
            <a:ext cx="218118" cy="838782"/>
          </a:xfrm>
          <a:prstGeom prst="line">
            <a:avLst/>
          </a:prstGeom>
          <a:ln cap="flat" w="19050">
            <a:solidFill>
              <a:srgbClr val="FDC78F"/>
            </a:solidFill>
            <a:prstDash val="sysDash"/>
            <a:headEnd type="triangle" len="med" w="lg"/>
            <a:tailEnd type="none" len="sm" w="sm"/>
          </a:ln>
        </p:spPr>
      </p:sp>
      <p:sp>
        <p:nvSpPr>
          <p:cNvPr name="AutoShape 50" id="50"/>
          <p:cNvSpPr/>
          <p:nvPr/>
        </p:nvSpPr>
        <p:spPr>
          <a:xfrm flipV="true">
            <a:off x="6276159" y="2433764"/>
            <a:ext cx="2167596" cy="166713"/>
          </a:xfrm>
          <a:prstGeom prst="line">
            <a:avLst/>
          </a:prstGeom>
          <a:ln cap="flat" w="19050">
            <a:solidFill>
              <a:srgbClr val="FDC78F"/>
            </a:solidFill>
            <a:prstDash val="sysDash"/>
            <a:headEnd type="triangle" len="med" w="lg"/>
            <a:tailEnd type="none" len="sm" w="sm"/>
          </a:ln>
        </p:spPr>
      </p:sp>
      <p:sp>
        <p:nvSpPr>
          <p:cNvPr name="AutoShape 51" id="51"/>
          <p:cNvSpPr/>
          <p:nvPr/>
        </p:nvSpPr>
        <p:spPr>
          <a:xfrm flipH="true" flipV="true">
            <a:off x="11895732" y="5961509"/>
            <a:ext cx="1296702" cy="1523973"/>
          </a:xfrm>
          <a:prstGeom prst="line">
            <a:avLst/>
          </a:prstGeom>
          <a:ln cap="flat" w="19050">
            <a:solidFill>
              <a:srgbClr val="FDC78F"/>
            </a:solidFill>
            <a:prstDash val="sysDash"/>
            <a:headEnd type="triangle" len="med" w="lg"/>
            <a:tailEnd type="none" len="sm" w="sm"/>
          </a:ln>
        </p:spPr>
      </p:sp>
      <p:sp>
        <p:nvSpPr>
          <p:cNvPr name="AutoShape 52" id="52"/>
          <p:cNvSpPr/>
          <p:nvPr/>
        </p:nvSpPr>
        <p:spPr>
          <a:xfrm>
            <a:off x="2539898" y="2819411"/>
            <a:ext cx="218118" cy="838782"/>
          </a:xfrm>
          <a:prstGeom prst="line">
            <a:avLst/>
          </a:prstGeom>
          <a:ln cap="flat" w="19050">
            <a:solidFill>
              <a:srgbClr val="FDC78F"/>
            </a:solidFill>
            <a:prstDash val="sysDash"/>
            <a:headEnd type="triangle" len="med" w="lg"/>
            <a:tailEnd type="none" len="sm" w="sm"/>
          </a:ln>
        </p:spPr>
      </p:sp>
      <p:sp>
        <p:nvSpPr>
          <p:cNvPr name="AutoShape 53" id="53"/>
          <p:cNvSpPr/>
          <p:nvPr/>
        </p:nvSpPr>
        <p:spPr>
          <a:xfrm flipV="true">
            <a:off x="11827140" y="4416948"/>
            <a:ext cx="864090" cy="66936"/>
          </a:xfrm>
          <a:prstGeom prst="line">
            <a:avLst/>
          </a:prstGeom>
          <a:ln cap="flat" w="19050">
            <a:solidFill>
              <a:srgbClr val="FDC78F"/>
            </a:solidFill>
            <a:prstDash val="sysDash"/>
            <a:headEnd type="triangle" len="med" w="lg"/>
            <a:tailEnd type="none" len="sm" w="sm"/>
          </a:ln>
        </p:spPr>
      </p:sp>
      <p:sp>
        <p:nvSpPr>
          <p:cNvPr name="Freeform 54" id="54"/>
          <p:cNvSpPr/>
          <p:nvPr/>
        </p:nvSpPr>
        <p:spPr>
          <a:xfrm flipH="false" flipV="false" rot="-2179807">
            <a:off x="17203589" y="4401538"/>
            <a:ext cx="1542296" cy="1827906"/>
          </a:xfrm>
          <a:custGeom>
            <a:avLst/>
            <a:gdLst/>
            <a:ahLst/>
            <a:cxnLst/>
            <a:rect r="r" b="b" t="t" l="l"/>
            <a:pathLst>
              <a:path h="1827906" w="1542296">
                <a:moveTo>
                  <a:pt x="0" y="0"/>
                </a:moveTo>
                <a:lnTo>
                  <a:pt x="1542296" y="0"/>
                </a:lnTo>
                <a:lnTo>
                  <a:pt x="1542296" y="1827906"/>
                </a:lnTo>
                <a:lnTo>
                  <a:pt x="0" y="1827906"/>
                </a:lnTo>
                <a:lnTo>
                  <a:pt x="0" y="0"/>
                </a:lnTo>
                <a:close/>
              </a:path>
            </a:pathLst>
          </a:custGeom>
          <a:blipFill>
            <a:blip r:embed="rId8">
              <a:alphaModFix amt="63000"/>
              <a:extLst>
                <a:ext uri="{96DAC541-7B7A-43D3-8B79-37D633B846F1}">
                  <asvg:svgBlip xmlns:asvg="http://schemas.microsoft.com/office/drawing/2016/SVG/main" r:embed="rId9"/>
                </a:ext>
              </a:extLst>
            </a:blip>
            <a:stretch>
              <a:fillRect l="0" t="0" r="0" b="0"/>
            </a:stretch>
          </a:blipFill>
        </p:spPr>
      </p:sp>
      <p:sp>
        <p:nvSpPr>
          <p:cNvPr name="Freeform 55" id="55"/>
          <p:cNvSpPr/>
          <p:nvPr/>
        </p:nvSpPr>
        <p:spPr>
          <a:xfrm flipH="false" flipV="false" rot="3056803">
            <a:off x="-232918" y="6024351"/>
            <a:ext cx="1212575" cy="586583"/>
          </a:xfrm>
          <a:custGeom>
            <a:avLst/>
            <a:gdLst/>
            <a:ahLst/>
            <a:cxnLst/>
            <a:rect r="r" b="b" t="t" l="l"/>
            <a:pathLst>
              <a:path h="586583" w="1212575">
                <a:moveTo>
                  <a:pt x="0" y="0"/>
                </a:moveTo>
                <a:lnTo>
                  <a:pt x="1212575" y="0"/>
                </a:lnTo>
                <a:lnTo>
                  <a:pt x="1212575" y="586583"/>
                </a:lnTo>
                <a:lnTo>
                  <a:pt x="0" y="586583"/>
                </a:lnTo>
                <a:lnTo>
                  <a:pt x="0" y="0"/>
                </a:lnTo>
                <a:close/>
              </a:path>
            </a:pathLst>
          </a:custGeom>
          <a:blipFill>
            <a:blip r:embed="rId10">
              <a:alphaModFix amt="63000"/>
              <a:extLst>
                <a:ext uri="{96DAC541-7B7A-43D3-8B79-37D633B846F1}">
                  <asvg:svgBlip xmlns:asvg="http://schemas.microsoft.com/office/drawing/2016/SVG/main" r:embed="rId11"/>
                </a:ext>
              </a:extLst>
            </a:blip>
            <a:stretch>
              <a:fillRect l="0" t="0" r="0" b="0"/>
            </a:stretch>
          </a:blipFill>
        </p:spPr>
      </p:sp>
      <p:sp>
        <p:nvSpPr>
          <p:cNvPr name="TextBox 56" id="56"/>
          <p:cNvSpPr txBox="true"/>
          <p:nvPr/>
        </p:nvSpPr>
        <p:spPr>
          <a:xfrm rot="0">
            <a:off x="7575472" y="3422850"/>
            <a:ext cx="3730845" cy="3011476"/>
          </a:xfrm>
          <a:prstGeom prst="rect">
            <a:avLst/>
          </a:prstGeom>
        </p:spPr>
        <p:txBody>
          <a:bodyPr anchor="t" rtlCol="false" tIns="0" lIns="0" bIns="0" rIns="0">
            <a:spAutoFit/>
          </a:bodyPr>
          <a:lstStyle/>
          <a:p>
            <a:pPr algn="ctr" marL="0" indent="0" lvl="0">
              <a:lnSpc>
                <a:spcPts val="7831"/>
              </a:lnSpc>
            </a:pPr>
            <a:r>
              <a:rPr lang="en-US" sz="7603" spc="-167">
                <a:solidFill>
                  <a:srgbClr val="772C47"/>
                </a:solidFill>
                <a:latin typeface="Shrikhand"/>
                <a:ea typeface="Shrikhand"/>
                <a:cs typeface="Shrikhand"/>
                <a:sym typeface="Shrikhand"/>
              </a:rPr>
              <a:t>Social Media 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32122" y="1279296"/>
            <a:ext cx="11023756" cy="8819005"/>
          </a:xfrm>
          <a:custGeom>
            <a:avLst/>
            <a:gdLst/>
            <a:ahLst/>
            <a:cxnLst/>
            <a:rect r="r" b="b" t="t" l="l"/>
            <a:pathLst>
              <a:path h="8819005" w="11023756">
                <a:moveTo>
                  <a:pt x="0" y="0"/>
                </a:moveTo>
                <a:lnTo>
                  <a:pt x="11023756" y="0"/>
                </a:lnTo>
                <a:lnTo>
                  <a:pt x="11023756" y="8819005"/>
                </a:lnTo>
                <a:lnTo>
                  <a:pt x="0" y="8819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024224" y="9341354"/>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98411" y="3080407"/>
            <a:ext cx="4142064" cy="1212495"/>
          </a:xfrm>
          <a:custGeom>
            <a:avLst/>
            <a:gdLst/>
            <a:ahLst/>
            <a:cxnLst/>
            <a:rect r="r" b="b" t="t" l="l"/>
            <a:pathLst>
              <a:path h="1212495" w="4142064">
                <a:moveTo>
                  <a:pt x="0" y="0"/>
                </a:moveTo>
                <a:lnTo>
                  <a:pt x="4142064" y="0"/>
                </a:lnTo>
                <a:lnTo>
                  <a:pt x="4142064" y="1212495"/>
                </a:lnTo>
                <a:lnTo>
                  <a:pt x="0" y="12124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745574" y="7254910"/>
            <a:ext cx="4142064" cy="1212495"/>
          </a:xfrm>
          <a:custGeom>
            <a:avLst/>
            <a:gdLst/>
            <a:ahLst/>
            <a:cxnLst/>
            <a:rect r="r" b="b" t="t" l="l"/>
            <a:pathLst>
              <a:path h="1212495" w="4142064">
                <a:moveTo>
                  <a:pt x="0" y="0"/>
                </a:moveTo>
                <a:lnTo>
                  <a:pt x="4142064" y="0"/>
                </a:lnTo>
                <a:lnTo>
                  <a:pt x="4142064" y="1212495"/>
                </a:lnTo>
                <a:lnTo>
                  <a:pt x="0" y="12124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335715" y="3372240"/>
            <a:ext cx="8055542" cy="1030713"/>
          </a:xfrm>
          <a:prstGeom prst="rect">
            <a:avLst/>
          </a:prstGeom>
        </p:spPr>
        <p:txBody>
          <a:bodyPr anchor="t" rtlCol="false" tIns="0" lIns="0" bIns="0" rIns="0">
            <a:spAutoFit/>
          </a:bodyPr>
          <a:lstStyle/>
          <a:p>
            <a:pPr algn="ctr" marL="0" indent="0" lvl="0">
              <a:lnSpc>
                <a:spcPts val="7831"/>
              </a:lnSpc>
            </a:pPr>
            <a:r>
              <a:rPr lang="en-US" sz="7603" spc="-167">
                <a:solidFill>
                  <a:srgbClr val="772C47"/>
                </a:solidFill>
                <a:latin typeface="Shrikhand"/>
                <a:ea typeface="Shrikhand"/>
                <a:cs typeface="Shrikhand"/>
                <a:sym typeface="Shrikhand"/>
              </a:rPr>
              <a:t>PPC Advertising</a:t>
            </a:r>
          </a:p>
        </p:txBody>
      </p:sp>
      <p:sp>
        <p:nvSpPr>
          <p:cNvPr name="TextBox 8" id="8"/>
          <p:cNvSpPr txBox="true"/>
          <p:nvPr/>
        </p:nvSpPr>
        <p:spPr>
          <a:xfrm rot="0">
            <a:off x="4098990" y="4431527"/>
            <a:ext cx="9579909" cy="4173110"/>
          </a:xfrm>
          <a:prstGeom prst="rect">
            <a:avLst/>
          </a:prstGeom>
        </p:spPr>
        <p:txBody>
          <a:bodyPr anchor="t" rtlCol="false" tIns="0" lIns="0" bIns="0" rIns="0">
            <a:spAutoFit/>
          </a:bodyPr>
          <a:lstStyle/>
          <a:p>
            <a:pPr algn="just">
              <a:lnSpc>
                <a:spcPts val="4136"/>
              </a:lnSpc>
            </a:pPr>
            <a:r>
              <a:rPr lang="en-US" sz="2954">
                <a:solidFill>
                  <a:srgbClr val="772C47"/>
                </a:solidFill>
                <a:latin typeface="Questrial"/>
                <a:ea typeface="Questrial"/>
                <a:cs typeface="Questrial"/>
                <a:sym typeface="Questrial"/>
              </a:rPr>
              <a:t>Pay-Per-Click (PPC) advertising is an effective way to drive targeted traffic to your website. Our PPC services include creating and managing campaigns on platforms like social media. We focus on optimizing your ad spend to achieve the highest return on investment (ROI). Our team continuously monitors and adjusts your campaigns to ensure optimal performance, helping you reach your target audience and achieve your marketing goals.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8922" y="2866509"/>
            <a:ext cx="12218835" cy="5465152"/>
          </a:xfrm>
          <a:custGeom>
            <a:avLst/>
            <a:gdLst/>
            <a:ahLst/>
            <a:cxnLst/>
            <a:rect r="r" b="b" t="t" l="l"/>
            <a:pathLst>
              <a:path h="5465152" w="12218835">
                <a:moveTo>
                  <a:pt x="0" y="0"/>
                </a:moveTo>
                <a:lnTo>
                  <a:pt x="12218835" y="0"/>
                </a:lnTo>
                <a:lnTo>
                  <a:pt x="12218835" y="5465152"/>
                </a:lnTo>
                <a:lnTo>
                  <a:pt x="0" y="54651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62623" y="3404594"/>
            <a:ext cx="12060263" cy="6874350"/>
          </a:xfrm>
          <a:custGeom>
            <a:avLst/>
            <a:gdLst/>
            <a:ahLst/>
            <a:cxnLst/>
            <a:rect r="r" b="b" t="t" l="l"/>
            <a:pathLst>
              <a:path h="6874350" w="12060263">
                <a:moveTo>
                  <a:pt x="0" y="0"/>
                </a:moveTo>
                <a:lnTo>
                  <a:pt x="12060264" y="0"/>
                </a:lnTo>
                <a:lnTo>
                  <a:pt x="12060264" y="6874350"/>
                </a:lnTo>
                <a:lnTo>
                  <a:pt x="0" y="6874350"/>
                </a:lnTo>
                <a:lnTo>
                  <a:pt x="0" y="0"/>
                </a:lnTo>
                <a:close/>
              </a:path>
            </a:pathLst>
          </a:custGeom>
          <a:blipFill>
            <a:blip r:embed="rId6"/>
            <a:stretch>
              <a:fillRect l="0" t="0" r="0" b="0"/>
            </a:stretch>
          </a:blipFill>
        </p:spPr>
      </p:sp>
      <p:sp>
        <p:nvSpPr>
          <p:cNvPr name="Freeform 5" id="5"/>
          <p:cNvSpPr/>
          <p:nvPr/>
        </p:nvSpPr>
        <p:spPr>
          <a:xfrm flipH="false" flipV="false" rot="0">
            <a:off x="838317" y="1479376"/>
            <a:ext cx="8908575" cy="1085226"/>
          </a:xfrm>
          <a:custGeom>
            <a:avLst/>
            <a:gdLst/>
            <a:ahLst/>
            <a:cxnLst/>
            <a:rect r="r" b="b" t="t" l="l"/>
            <a:pathLst>
              <a:path h="1085226" w="8908575">
                <a:moveTo>
                  <a:pt x="0" y="0"/>
                </a:moveTo>
                <a:lnTo>
                  <a:pt x="8908575" y="0"/>
                </a:lnTo>
                <a:lnTo>
                  <a:pt x="8908575" y="1085227"/>
                </a:lnTo>
                <a:lnTo>
                  <a:pt x="0" y="10852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8317" y="8783327"/>
            <a:ext cx="829318" cy="474973"/>
          </a:xfrm>
          <a:custGeom>
            <a:avLst/>
            <a:gdLst/>
            <a:ahLst/>
            <a:cxnLst/>
            <a:rect r="r" b="b" t="t" l="l"/>
            <a:pathLst>
              <a:path h="474973" w="829318">
                <a:moveTo>
                  <a:pt x="0" y="0"/>
                </a:moveTo>
                <a:lnTo>
                  <a:pt x="829317" y="0"/>
                </a:lnTo>
                <a:lnTo>
                  <a:pt x="829317" y="474973"/>
                </a:lnTo>
                <a:lnTo>
                  <a:pt x="0" y="474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838317" y="1635565"/>
            <a:ext cx="8052958" cy="877624"/>
          </a:xfrm>
          <a:prstGeom prst="rect">
            <a:avLst/>
          </a:prstGeom>
        </p:spPr>
        <p:txBody>
          <a:bodyPr anchor="t" rtlCol="false" tIns="0" lIns="0" bIns="0" rIns="0">
            <a:spAutoFit/>
          </a:bodyPr>
          <a:lstStyle/>
          <a:p>
            <a:pPr algn="ctr" marL="0" indent="0" lvl="0">
              <a:lnSpc>
                <a:spcPts val="6663"/>
              </a:lnSpc>
            </a:pPr>
            <a:r>
              <a:rPr lang="en-US" sz="6469" spc="-142">
                <a:solidFill>
                  <a:srgbClr val="772C47"/>
                </a:solidFill>
                <a:latin typeface="Shrikhand"/>
                <a:ea typeface="Shrikhand"/>
                <a:cs typeface="Shrikhand"/>
                <a:sym typeface="Shrikhand"/>
              </a:rPr>
              <a:t>Email Marketing</a:t>
            </a:r>
          </a:p>
        </p:txBody>
      </p:sp>
      <p:sp>
        <p:nvSpPr>
          <p:cNvPr name="TextBox 8" id="8"/>
          <p:cNvSpPr txBox="true"/>
          <p:nvPr/>
        </p:nvSpPr>
        <p:spPr>
          <a:xfrm rot="0">
            <a:off x="1252976" y="4615717"/>
            <a:ext cx="9208209" cy="3007982"/>
          </a:xfrm>
          <a:prstGeom prst="rect">
            <a:avLst/>
          </a:prstGeom>
        </p:spPr>
        <p:txBody>
          <a:bodyPr anchor="t" rtlCol="false" tIns="0" lIns="0" bIns="0" rIns="0">
            <a:spAutoFit/>
          </a:bodyPr>
          <a:lstStyle/>
          <a:p>
            <a:pPr algn="just">
              <a:lnSpc>
                <a:spcPts val="3964"/>
              </a:lnSpc>
            </a:pPr>
            <a:r>
              <a:rPr lang="en-US" sz="2832">
                <a:solidFill>
                  <a:srgbClr val="772C47"/>
                </a:solidFill>
                <a:latin typeface="Questrial"/>
                <a:ea typeface="Questrial"/>
                <a:cs typeface="Questrial"/>
                <a:sym typeface="Questrial"/>
              </a:rPr>
              <a:t>Email marketing nurtures leads and engages your audience. Our services cover strategy, list management, and personalized campaigns. We create automated email sequences to deliver timely messages, analyze performance, and optimize content to build strong subscriber relationships and drive conversions.</a:t>
            </a:r>
          </a:p>
        </p:txBody>
      </p:sp>
      <p:sp>
        <p:nvSpPr>
          <p:cNvPr name="TextBox 9" id="9"/>
          <p:cNvSpPr txBox="true"/>
          <p:nvPr/>
        </p:nvSpPr>
        <p:spPr>
          <a:xfrm rot="0">
            <a:off x="857367" y="3329139"/>
            <a:ext cx="5138158" cy="560141"/>
          </a:xfrm>
          <a:prstGeom prst="rect">
            <a:avLst/>
          </a:prstGeom>
        </p:spPr>
        <p:txBody>
          <a:bodyPr anchor="t" rtlCol="false" tIns="0" lIns="0" bIns="0" rIns="0">
            <a:spAutoFit/>
          </a:bodyPr>
          <a:lstStyle/>
          <a:p>
            <a:pPr algn="ctr" marL="0" indent="0" lvl="0">
              <a:lnSpc>
                <a:spcPts val="4251"/>
              </a:lnSpc>
            </a:pPr>
            <a:r>
              <a:rPr lang="en-US" sz="4127" spc="-90">
                <a:solidFill>
                  <a:srgbClr val="772C47"/>
                </a:solidFill>
                <a:latin typeface="Shrikhand"/>
                <a:ea typeface="Shrikhand"/>
                <a:cs typeface="Shrikhand"/>
                <a:sym typeface="Shrikhand"/>
              </a:rPr>
              <a:t>What’s inside?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8669" y="3077891"/>
            <a:ext cx="28368113" cy="5021347"/>
            <a:chOff x="0" y="0"/>
            <a:chExt cx="2295958" cy="406400"/>
          </a:xfrm>
        </p:grpSpPr>
        <p:sp>
          <p:nvSpPr>
            <p:cNvPr name="Freeform 4" id="4"/>
            <p:cNvSpPr/>
            <p:nvPr/>
          </p:nvSpPr>
          <p:spPr>
            <a:xfrm flipH="false" flipV="false" rot="0">
              <a:off x="0" y="0"/>
              <a:ext cx="2295958" cy="406400"/>
            </a:xfrm>
            <a:custGeom>
              <a:avLst/>
              <a:gdLst/>
              <a:ahLst/>
              <a:cxnLst/>
              <a:rect r="r" b="b" t="t" l="l"/>
              <a:pathLst>
                <a:path h="406400" w="2295958">
                  <a:moveTo>
                    <a:pt x="2092758" y="0"/>
                  </a:moveTo>
                  <a:cubicBezTo>
                    <a:pt x="2204982" y="0"/>
                    <a:pt x="2295958" y="90976"/>
                    <a:pt x="2295958" y="203200"/>
                  </a:cubicBezTo>
                  <a:cubicBezTo>
                    <a:pt x="2295958" y="315424"/>
                    <a:pt x="2204982" y="406400"/>
                    <a:pt x="2092758" y="406400"/>
                  </a:cubicBezTo>
                  <a:lnTo>
                    <a:pt x="203200" y="406400"/>
                  </a:lnTo>
                  <a:cubicBezTo>
                    <a:pt x="90976" y="406400"/>
                    <a:pt x="0" y="315424"/>
                    <a:pt x="0" y="203200"/>
                  </a:cubicBezTo>
                  <a:cubicBezTo>
                    <a:pt x="0" y="90976"/>
                    <a:pt x="90976" y="0"/>
                    <a:pt x="203200" y="0"/>
                  </a:cubicBezTo>
                  <a:close/>
                </a:path>
              </a:pathLst>
            </a:custGeom>
            <a:solidFill>
              <a:srgbClr val="FFF7E9"/>
            </a:solidFill>
            <a:ln w="19050" cap="sq">
              <a:solidFill>
                <a:srgbClr val="000000"/>
              </a:solidFill>
              <a:prstDash val="solid"/>
              <a:miter/>
            </a:ln>
          </p:spPr>
        </p:sp>
        <p:sp>
          <p:nvSpPr>
            <p:cNvPr name="TextBox 5" id="5"/>
            <p:cNvSpPr txBox="true"/>
            <p:nvPr/>
          </p:nvSpPr>
          <p:spPr>
            <a:xfrm>
              <a:off x="0" y="-38100"/>
              <a:ext cx="2295958" cy="444500"/>
            </a:xfrm>
            <a:prstGeom prst="rect">
              <a:avLst/>
            </a:prstGeom>
          </p:spPr>
          <p:txBody>
            <a:bodyPr anchor="ctr" rtlCol="false" tIns="50800" lIns="50800" bIns="50800" rIns="50800"/>
            <a:lstStyle/>
            <a:p>
              <a:pPr algn="ctr">
                <a:lnSpc>
                  <a:spcPts val="3080"/>
                </a:lnSpc>
              </a:pPr>
            </a:p>
          </p:txBody>
        </p:sp>
      </p:grpSp>
      <p:sp>
        <p:nvSpPr>
          <p:cNvPr name="Freeform 6" id="6"/>
          <p:cNvSpPr/>
          <p:nvPr/>
        </p:nvSpPr>
        <p:spPr>
          <a:xfrm flipH="false" flipV="false" rot="0">
            <a:off x="2006091" y="1411256"/>
            <a:ext cx="5863017" cy="7464489"/>
          </a:xfrm>
          <a:custGeom>
            <a:avLst/>
            <a:gdLst/>
            <a:ahLst/>
            <a:cxnLst/>
            <a:rect r="r" b="b" t="t" l="l"/>
            <a:pathLst>
              <a:path h="7464489" w="5863017">
                <a:moveTo>
                  <a:pt x="0" y="0"/>
                </a:moveTo>
                <a:lnTo>
                  <a:pt x="5863017" y="0"/>
                </a:lnTo>
                <a:lnTo>
                  <a:pt x="5863017" y="7464488"/>
                </a:lnTo>
                <a:lnTo>
                  <a:pt x="0" y="74644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00008" y="2031291"/>
            <a:ext cx="3024919" cy="681982"/>
          </a:xfrm>
          <a:custGeom>
            <a:avLst/>
            <a:gdLst/>
            <a:ahLst/>
            <a:cxnLst/>
            <a:rect r="r" b="b" t="t" l="l"/>
            <a:pathLst>
              <a:path h="681982" w="3024919">
                <a:moveTo>
                  <a:pt x="0" y="0"/>
                </a:moveTo>
                <a:lnTo>
                  <a:pt x="3024919" y="0"/>
                </a:lnTo>
                <a:lnTo>
                  <a:pt x="3024919" y="681982"/>
                </a:lnTo>
                <a:lnTo>
                  <a:pt x="0" y="6819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12626" y="5427307"/>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074170" y="4944120"/>
            <a:ext cx="5726859" cy="2021094"/>
          </a:xfrm>
          <a:prstGeom prst="rect">
            <a:avLst/>
          </a:prstGeom>
        </p:spPr>
        <p:txBody>
          <a:bodyPr anchor="t" rtlCol="false" tIns="0" lIns="0" bIns="0" rIns="0">
            <a:spAutoFit/>
          </a:bodyPr>
          <a:lstStyle/>
          <a:p>
            <a:pPr algn="ctr" marL="0" indent="0" lvl="0">
              <a:lnSpc>
                <a:spcPts val="7831"/>
              </a:lnSpc>
            </a:pPr>
            <a:r>
              <a:rPr lang="en-US" sz="7603" spc="-167">
                <a:solidFill>
                  <a:srgbClr val="772C47"/>
                </a:solidFill>
                <a:latin typeface="Shrikhand"/>
                <a:ea typeface="Shrikhand"/>
                <a:cs typeface="Shrikhand"/>
                <a:sym typeface="Shrikhand"/>
              </a:rPr>
              <a:t>Analytics &amp; Reporting</a:t>
            </a:r>
          </a:p>
        </p:txBody>
      </p:sp>
      <p:sp>
        <p:nvSpPr>
          <p:cNvPr name="TextBox 10" id="10"/>
          <p:cNvSpPr txBox="true"/>
          <p:nvPr/>
        </p:nvSpPr>
        <p:spPr>
          <a:xfrm rot="0">
            <a:off x="8335833" y="3473435"/>
            <a:ext cx="9605499" cy="4173110"/>
          </a:xfrm>
          <a:prstGeom prst="rect">
            <a:avLst/>
          </a:prstGeom>
        </p:spPr>
        <p:txBody>
          <a:bodyPr anchor="t" rtlCol="false" tIns="0" lIns="0" bIns="0" rIns="0">
            <a:spAutoFit/>
          </a:bodyPr>
          <a:lstStyle/>
          <a:p>
            <a:pPr algn="just">
              <a:lnSpc>
                <a:spcPts val="4136"/>
              </a:lnSpc>
            </a:pPr>
            <a:r>
              <a:rPr lang="en-US" sz="2954">
                <a:solidFill>
                  <a:srgbClr val="772C47"/>
                </a:solidFill>
                <a:latin typeface="Questrial"/>
                <a:ea typeface="Questrial"/>
                <a:cs typeface="Questrial"/>
                <a:sym typeface="Questrial"/>
              </a:rPr>
              <a:t>Data is at the heart of our digital marketing strategies. Our analytics and reporting services provide you with detailed insights into your marketing performance. We track key metrics, analyze user behavior, and measure the effectiveness of your campaigns. By translating data into actionable insights, we help you make informed decisions and continuously optimize your marketing efforts to achieve better 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8835" y="2284822"/>
            <a:ext cx="7568911" cy="6674403"/>
          </a:xfrm>
          <a:custGeom>
            <a:avLst/>
            <a:gdLst/>
            <a:ahLst/>
            <a:cxnLst/>
            <a:rect r="r" b="b" t="t" l="l"/>
            <a:pathLst>
              <a:path h="6674403" w="7568911">
                <a:moveTo>
                  <a:pt x="0" y="0"/>
                </a:moveTo>
                <a:lnTo>
                  <a:pt x="7568910" y="0"/>
                </a:lnTo>
                <a:lnTo>
                  <a:pt x="7568910" y="6674403"/>
                </a:lnTo>
                <a:lnTo>
                  <a:pt x="0" y="6674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60255" y="2284822"/>
            <a:ext cx="7568911" cy="6674403"/>
          </a:xfrm>
          <a:custGeom>
            <a:avLst/>
            <a:gdLst/>
            <a:ahLst/>
            <a:cxnLst/>
            <a:rect r="r" b="b" t="t" l="l"/>
            <a:pathLst>
              <a:path h="6674403" w="7568911">
                <a:moveTo>
                  <a:pt x="0" y="0"/>
                </a:moveTo>
                <a:lnTo>
                  <a:pt x="7568910" y="0"/>
                </a:lnTo>
                <a:lnTo>
                  <a:pt x="7568910" y="6674403"/>
                </a:lnTo>
                <a:lnTo>
                  <a:pt x="0" y="6674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658176" y="9020814"/>
            <a:ext cx="829318" cy="474973"/>
          </a:xfrm>
          <a:custGeom>
            <a:avLst/>
            <a:gdLst/>
            <a:ahLst/>
            <a:cxnLst/>
            <a:rect r="r" b="b" t="t" l="l"/>
            <a:pathLst>
              <a:path h="474973" w="829318">
                <a:moveTo>
                  <a:pt x="0" y="0"/>
                </a:moveTo>
                <a:lnTo>
                  <a:pt x="829318" y="0"/>
                </a:lnTo>
                <a:lnTo>
                  <a:pt x="829318" y="474972"/>
                </a:lnTo>
                <a:lnTo>
                  <a:pt x="0" y="474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88458" y="4194865"/>
            <a:ext cx="8055542" cy="2021094"/>
          </a:xfrm>
          <a:prstGeom prst="rect">
            <a:avLst/>
          </a:prstGeom>
        </p:spPr>
        <p:txBody>
          <a:bodyPr anchor="t" rtlCol="false" tIns="0" lIns="0" bIns="0" rIns="0">
            <a:spAutoFit/>
          </a:bodyPr>
          <a:lstStyle/>
          <a:p>
            <a:pPr algn="ctr" marL="0" indent="0" lvl="0">
              <a:lnSpc>
                <a:spcPts val="7831"/>
              </a:lnSpc>
            </a:pPr>
            <a:r>
              <a:rPr lang="en-US" sz="7603" spc="-167">
                <a:solidFill>
                  <a:srgbClr val="772C47"/>
                </a:solidFill>
                <a:latin typeface="Shrikhand"/>
                <a:ea typeface="Shrikhand"/>
                <a:cs typeface="Shrikhand"/>
                <a:sym typeface="Shrikhand"/>
              </a:rPr>
              <a:t>Conversion Optimization</a:t>
            </a:r>
          </a:p>
        </p:txBody>
      </p:sp>
      <p:sp>
        <p:nvSpPr>
          <p:cNvPr name="TextBox 7" id="7"/>
          <p:cNvSpPr txBox="true"/>
          <p:nvPr/>
        </p:nvSpPr>
        <p:spPr>
          <a:xfrm rot="0">
            <a:off x="9543458" y="3075252"/>
            <a:ext cx="7200046" cy="3649235"/>
          </a:xfrm>
          <a:prstGeom prst="rect">
            <a:avLst/>
          </a:prstGeom>
        </p:spPr>
        <p:txBody>
          <a:bodyPr anchor="t" rtlCol="false" tIns="0" lIns="0" bIns="0" rIns="0">
            <a:spAutoFit/>
          </a:bodyPr>
          <a:lstStyle/>
          <a:p>
            <a:pPr algn="just">
              <a:lnSpc>
                <a:spcPts val="4136"/>
              </a:lnSpc>
            </a:pPr>
            <a:r>
              <a:rPr lang="en-US" sz="2954">
                <a:solidFill>
                  <a:srgbClr val="772C47"/>
                </a:solidFill>
                <a:latin typeface="Questrial"/>
                <a:ea typeface="Questrial"/>
                <a:cs typeface="Questrial"/>
                <a:sym typeface="Questrial"/>
              </a:rPr>
              <a:t>We turn visitors into customers by improving your website's user experience. Our conversion optimization services include analyzing user behavior, identifying barriers, and implementing strategies like A/B testing to enhance site performance and increase conversion rates.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7E9"/>
        </a:solidFill>
      </p:bgPr>
    </p:bg>
    <p:spTree>
      <p:nvGrpSpPr>
        <p:cNvPr id="1" name=""/>
        <p:cNvGrpSpPr/>
        <p:nvPr/>
      </p:nvGrpSpPr>
      <p:grpSpPr>
        <a:xfrm>
          <a:off x="0" y="0"/>
          <a:ext cx="0" cy="0"/>
          <a:chOff x="0" y="0"/>
          <a:chExt cx="0" cy="0"/>
        </a:xfrm>
      </p:grpSpPr>
      <p:sp>
        <p:nvSpPr>
          <p:cNvPr name="Freeform 2" id="2"/>
          <p:cNvSpPr/>
          <p:nvPr/>
        </p:nvSpPr>
        <p:spPr>
          <a:xfrm flipH="false" flipV="false" rot="0">
            <a:off x="2652941" y="2762449"/>
            <a:ext cx="6391996" cy="5450629"/>
          </a:xfrm>
          <a:custGeom>
            <a:avLst/>
            <a:gdLst/>
            <a:ahLst/>
            <a:cxnLst/>
            <a:rect r="r" b="b" t="t" l="l"/>
            <a:pathLst>
              <a:path h="5450629" w="6391996">
                <a:moveTo>
                  <a:pt x="0" y="0"/>
                </a:moveTo>
                <a:lnTo>
                  <a:pt x="6391996" y="0"/>
                </a:lnTo>
                <a:lnTo>
                  <a:pt x="6391996" y="5450629"/>
                </a:lnTo>
                <a:lnTo>
                  <a:pt x="0" y="5450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6298" y="708160"/>
            <a:ext cx="14695404" cy="8870680"/>
          </a:xfrm>
          <a:custGeom>
            <a:avLst/>
            <a:gdLst/>
            <a:ahLst/>
            <a:cxnLst/>
            <a:rect r="r" b="b" t="t" l="l"/>
            <a:pathLst>
              <a:path h="8870680" w="14695404">
                <a:moveTo>
                  <a:pt x="0" y="0"/>
                </a:moveTo>
                <a:lnTo>
                  <a:pt x="14695404" y="0"/>
                </a:lnTo>
                <a:lnTo>
                  <a:pt x="14695404" y="8870680"/>
                </a:lnTo>
                <a:lnTo>
                  <a:pt x="0" y="8870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48131" y="4517697"/>
            <a:ext cx="5929352" cy="722303"/>
          </a:xfrm>
          <a:custGeom>
            <a:avLst/>
            <a:gdLst/>
            <a:ahLst/>
            <a:cxnLst/>
            <a:rect r="r" b="b" t="t" l="l"/>
            <a:pathLst>
              <a:path h="722303" w="5929352">
                <a:moveTo>
                  <a:pt x="0" y="0"/>
                </a:moveTo>
                <a:lnTo>
                  <a:pt x="5929353" y="0"/>
                </a:lnTo>
                <a:lnTo>
                  <a:pt x="5929353" y="722303"/>
                </a:lnTo>
                <a:lnTo>
                  <a:pt x="0" y="722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48131" y="5735527"/>
            <a:ext cx="5929352" cy="722303"/>
          </a:xfrm>
          <a:custGeom>
            <a:avLst/>
            <a:gdLst/>
            <a:ahLst/>
            <a:cxnLst/>
            <a:rect r="r" b="b" t="t" l="l"/>
            <a:pathLst>
              <a:path h="722303" w="5929352">
                <a:moveTo>
                  <a:pt x="0" y="0"/>
                </a:moveTo>
                <a:lnTo>
                  <a:pt x="5929353" y="0"/>
                </a:lnTo>
                <a:lnTo>
                  <a:pt x="5929353" y="722303"/>
                </a:lnTo>
                <a:lnTo>
                  <a:pt x="0" y="722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790354" y="4713165"/>
            <a:ext cx="4955495" cy="324129"/>
          </a:xfrm>
          <a:prstGeom prst="rect">
            <a:avLst/>
          </a:prstGeom>
        </p:spPr>
        <p:txBody>
          <a:bodyPr anchor="t" rtlCol="false" tIns="0" lIns="0" bIns="0" rIns="0">
            <a:spAutoFit/>
          </a:bodyPr>
          <a:lstStyle/>
          <a:p>
            <a:pPr algn="l">
              <a:lnSpc>
                <a:spcPts val="2403"/>
              </a:lnSpc>
            </a:pPr>
            <a:r>
              <a:rPr lang="en-US" sz="2379">
                <a:solidFill>
                  <a:srgbClr val="000000"/>
                </a:solidFill>
                <a:latin typeface="Poppins Bold"/>
                <a:ea typeface="Poppins Bold"/>
                <a:cs typeface="Poppins Bold"/>
                <a:sym typeface="Poppins Bold"/>
              </a:rPr>
              <a:t>hello@mediatryx.com</a:t>
            </a:r>
          </a:p>
        </p:txBody>
      </p:sp>
      <p:sp>
        <p:nvSpPr>
          <p:cNvPr name="TextBox 7" id="7"/>
          <p:cNvSpPr txBox="true"/>
          <p:nvPr/>
        </p:nvSpPr>
        <p:spPr>
          <a:xfrm rot="0">
            <a:off x="9790354" y="5953664"/>
            <a:ext cx="4955495" cy="324129"/>
          </a:xfrm>
          <a:prstGeom prst="rect">
            <a:avLst/>
          </a:prstGeom>
        </p:spPr>
        <p:txBody>
          <a:bodyPr anchor="t" rtlCol="false" tIns="0" lIns="0" bIns="0" rIns="0">
            <a:spAutoFit/>
          </a:bodyPr>
          <a:lstStyle/>
          <a:p>
            <a:pPr algn="l">
              <a:lnSpc>
                <a:spcPts val="2403"/>
              </a:lnSpc>
            </a:pPr>
            <a:r>
              <a:rPr lang="en-US" sz="2379">
                <a:solidFill>
                  <a:srgbClr val="000000"/>
                </a:solidFill>
                <a:latin typeface="Poppins Bold"/>
                <a:ea typeface="Poppins Bold"/>
                <a:cs typeface="Poppins Bold"/>
                <a:sym typeface="Poppins Bold"/>
              </a:rPr>
              <a:t>www.mediatryx.com</a:t>
            </a:r>
          </a:p>
        </p:txBody>
      </p:sp>
      <p:sp>
        <p:nvSpPr>
          <p:cNvPr name="TextBox 8" id="8"/>
          <p:cNvSpPr txBox="true"/>
          <p:nvPr/>
        </p:nvSpPr>
        <p:spPr>
          <a:xfrm rot="0">
            <a:off x="3142258" y="4455786"/>
            <a:ext cx="4703262" cy="2021094"/>
          </a:xfrm>
          <a:prstGeom prst="rect">
            <a:avLst/>
          </a:prstGeom>
        </p:spPr>
        <p:txBody>
          <a:bodyPr anchor="t" rtlCol="false" tIns="0" lIns="0" bIns="0" rIns="0">
            <a:spAutoFit/>
          </a:bodyPr>
          <a:lstStyle/>
          <a:p>
            <a:pPr algn="ctr">
              <a:lnSpc>
                <a:spcPts val="7831"/>
              </a:lnSpc>
            </a:pPr>
            <a:r>
              <a:rPr lang="en-US" sz="7603" spc="-167">
                <a:solidFill>
                  <a:srgbClr val="772C47"/>
                </a:solidFill>
                <a:latin typeface="Shrikhand"/>
                <a:ea typeface="Shrikhand"/>
                <a:cs typeface="Shrikhand"/>
                <a:sym typeface="Shrikhand"/>
              </a:rPr>
              <a:t>Thank</a:t>
            </a:r>
          </a:p>
          <a:p>
            <a:pPr algn="ctr" marL="0" indent="0" lvl="0">
              <a:lnSpc>
                <a:spcPts val="7831"/>
              </a:lnSpc>
            </a:pPr>
            <a:r>
              <a:rPr lang="en-US" sz="7603" spc="-167">
                <a:solidFill>
                  <a:srgbClr val="772C47"/>
                </a:solidFill>
                <a:latin typeface="Shrikhand"/>
                <a:ea typeface="Shrikhand"/>
                <a:cs typeface="Shrikhand"/>
                <a:sym typeface="Shrikhand"/>
              </a:rPr>
              <a:t>You!</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56">
            <a:off x="2004125" y="7520492"/>
            <a:ext cx="6608314" cy="801772"/>
            <a:chOff x="0" y="0"/>
            <a:chExt cx="2086275" cy="253123"/>
          </a:xfrm>
        </p:grpSpPr>
        <p:sp>
          <p:nvSpPr>
            <p:cNvPr name="Freeform 3" id="3"/>
            <p:cNvSpPr/>
            <p:nvPr/>
          </p:nvSpPr>
          <p:spPr>
            <a:xfrm flipH="false" flipV="false" rot="0">
              <a:off x="0" y="0"/>
              <a:ext cx="2086275" cy="253123"/>
            </a:xfrm>
            <a:custGeom>
              <a:avLst/>
              <a:gdLst/>
              <a:ahLst/>
              <a:cxnLst/>
              <a:rect r="r" b="b" t="t" l="l"/>
              <a:pathLst>
                <a:path h="253123" w="2086275">
                  <a:moveTo>
                    <a:pt x="59749" y="0"/>
                  </a:moveTo>
                  <a:lnTo>
                    <a:pt x="2026526" y="0"/>
                  </a:lnTo>
                  <a:cubicBezTo>
                    <a:pt x="2042372" y="0"/>
                    <a:pt x="2057570" y="6295"/>
                    <a:pt x="2068775" y="17500"/>
                  </a:cubicBezTo>
                  <a:cubicBezTo>
                    <a:pt x="2079980" y="28705"/>
                    <a:pt x="2086275" y="43902"/>
                    <a:pt x="2086275" y="59749"/>
                  </a:cubicBezTo>
                  <a:lnTo>
                    <a:pt x="2086275" y="193374"/>
                  </a:lnTo>
                  <a:cubicBezTo>
                    <a:pt x="2086275" y="226373"/>
                    <a:pt x="2059524" y="253123"/>
                    <a:pt x="2026526" y="253123"/>
                  </a:cubicBezTo>
                  <a:lnTo>
                    <a:pt x="59749" y="253123"/>
                  </a:lnTo>
                  <a:cubicBezTo>
                    <a:pt x="43902" y="253123"/>
                    <a:pt x="28705" y="246828"/>
                    <a:pt x="17500" y="235623"/>
                  </a:cubicBezTo>
                  <a:cubicBezTo>
                    <a:pt x="6295" y="224418"/>
                    <a:pt x="0" y="209221"/>
                    <a:pt x="0" y="193374"/>
                  </a:cubicBezTo>
                  <a:lnTo>
                    <a:pt x="0" y="59749"/>
                  </a:lnTo>
                  <a:cubicBezTo>
                    <a:pt x="0" y="26750"/>
                    <a:pt x="26750" y="0"/>
                    <a:pt x="59749" y="0"/>
                  </a:cubicBezTo>
                  <a:close/>
                </a:path>
              </a:pathLst>
            </a:custGeom>
            <a:solidFill>
              <a:srgbClr val="3CD1DB"/>
            </a:solidFill>
          </p:spPr>
        </p:sp>
        <p:sp>
          <p:nvSpPr>
            <p:cNvPr name="TextBox 4" id="4"/>
            <p:cNvSpPr txBox="true"/>
            <p:nvPr/>
          </p:nvSpPr>
          <p:spPr>
            <a:xfrm>
              <a:off x="0" y="-38100"/>
              <a:ext cx="2086275" cy="291223"/>
            </a:xfrm>
            <a:prstGeom prst="rect">
              <a:avLst/>
            </a:prstGeom>
          </p:spPr>
          <p:txBody>
            <a:bodyPr anchor="ctr" rtlCol="false" tIns="50800" lIns="50800" bIns="50800" rIns="50800"/>
            <a:lstStyle/>
            <a:p>
              <a:pPr algn="l">
                <a:lnSpc>
                  <a:spcPts val="3359"/>
                </a:lnSpc>
              </a:pPr>
            </a:p>
          </p:txBody>
        </p:sp>
      </p:grpSp>
      <p:grpSp>
        <p:nvGrpSpPr>
          <p:cNvPr name="Group 5" id="5"/>
          <p:cNvGrpSpPr/>
          <p:nvPr/>
        </p:nvGrpSpPr>
        <p:grpSpPr>
          <a:xfrm rot="10856">
            <a:off x="2004124" y="7440720"/>
            <a:ext cx="6724493" cy="801772"/>
            <a:chOff x="0" y="0"/>
            <a:chExt cx="2122953" cy="253123"/>
          </a:xfrm>
        </p:grpSpPr>
        <p:sp>
          <p:nvSpPr>
            <p:cNvPr name="Freeform 6" id="6"/>
            <p:cNvSpPr/>
            <p:nvPr/>
          </p:nvSpPr>
          <p:spPr>
            <a:xfrm flipH="false" flipV="false" rot="0">
              <a:off x="0" y="0"/>
              <a:ext cx="2122953" cy="253123"/>
            </a:xfrm>
            <a:custGeom>
              <a:avLst/>
              <a:gdLst/>
              <a:ahLst/>
              <a:cxnLst/>
              <a:rect r="r" b="b" t="t" l="l"/>
              <a:pathLst>
                <a:path h="253123" w="2122953">
                  <a:moveTo>
                    <a:pt x="58716" y="0"/>
                  </a:moveTo>
                  <a:lnTo>
                    <a:pt x="2064236" y="0"/>
                  </a:lnTo>
                  <a:cubicBezTo>
                    <a:pt x="2096665" y="0"/>
                    <a:pt x="2122953" y="26288"/>
                    <a:pt x="2122953" y="58716"/>
                  </a:cubicBezTo>
                  <a:lnTo>
                    <a:pt x="2122953" y="194407"/>
                  </a:lnTo>
                  <a:cubicBezTo>
                    <a:pt x="2122953" y="226835"/>
                    <a:pt x="2096665" y="253123"/>
                    <a:pt x="2064236" y="253123"/>
                  </a:cubicBezTo>
                  <a:lnTo>
                    <a:pt x="58716" y="253123"/>
                  </a:lnTo>
                  <a:cubicBezTo>
                    <a:pt x="26288" y="253123"/>
                    <a:pt x="0" y="226835"/>
                    <a:pt x="0" y="194407"/>
                  </a:cubicBezTo>
                  <a:lnTo>
                    <a:pt x="0" y="58716"/>
                  </a:lnTo>
                  <a:cubicBezTo>
                    <a:pt x="0" y="26288"/>
                    <a:pt x="26288" y="0"/>
                    <a:pt x="58716" y="0"/>
                  </a:cubicBezTo>
                  <a:close/>
                </a:path>
              </a:pathLst>
            </a:custGeom>
            <a:gradFill rotWithShape="true">
              <a:gsLst>
                <a:gs pos="0">
                  <a:srgbClr val="E69A1E">
                    <a:alpha val="100000"/>
                  </a:srgbClr>
                </a:gs>
                <a:gs pos="100000">
                  <a:srgbClr val="FFD569">
                    <a:alpha val="100000"/>
                  </a:srgbClr>
                </a:gs>
              </a:gsLst>
              <a:lin ang="0"/>
            </a:gradFill>
          </p:spPr>
        </p:sp>
        <p:sp>
          <p:nvSpPr>
            <p:cNvPr name="TextBox 7" id="7"/>
            <p:cNvSpPr txBox="true"/>
            <p:nvPr/>
          </p:nvSpPr>
          <p:spPr>
            <a:xfrm>
              <a:off x="0" y="-38100"/>
              <a:ext cx="2122953" cy="291223"/>
            </a:xfrm>
            <a:prstGeom prst="rect">
              <a:avLst/>
            </a:prstGeom>
          </p:spPr>
          <p:txBody>
            <a:bodyPr anchor="ctr" rtlCol="false" tIns="50800" lIns="50800" bIns="50800" rIns="50800"/>
            <a:lstStyle/>
            <a:p>
              <a:pPr algn="l">
                <a:lnSpc>
                  <a:spcPts val="3359"/>
                </a:lnSpc>
              </a:pPr>
            </a:p>
          </p:txBody>
        </p:sp>
      </p:grpSp>
      <p:sp>
        <p:nvSpPr>
          <p:cNvPr name="TextBox 8" id="8"/>
          <p:cNvSpPr txBox="true"/>
          <p:nvPr/>
        </p:nvSpPr>
        <p:spPr>
          <a:xfrm rot="0">
            <a:off x="1614953" y="5391150"/>
            <a:ext cx="8578746" cy="1938635"/>
          </a:xfrm>
          <a:prstGeom prst="rect">
            <a:avLst/>
          </a:prstGeom>
        </p:spPr>
        <p:txBody>
          <a:bodyPr anchor="t" rtlCol="false" tIns="0" lIns="0" bIns="0" rIns="0">
            <a:spAutoFit/>
          </a:bodyPr>
          <a:lstStyle/>
          <a:p>
            <a:pPr algn="just">
              <a:lnSpc>
                <a:spcPts val="14675"/>
              </a:lnSpc>
            </a:pPr>
            <a:r>
              <a:rPr lang="en-US" b="true" sz="14388" spc="-1438">
                <a:solidFill>
                  <a:srgbClr val="000000"/>
                </a:solidFill>
                <a:latin typeface="Garet Bold"/>
                <a:ea typeface="Garet Bold"/>
                <a:cs typeface="Garet Bold"/>
                <a:sym typeface="Garet Bold"/>
              </a:rPr>
              <a:t>MediatryX</a:t>
            </a:r>
          </a:p>
        </p:txBody>
      </p:sp>
      <p:sp>
        <p:nvSpPr>
          <p:cNvPr name="TextBox 9" id="9"/>
          <p:cNvSpPr txBox="true"/>
          <p:nvPr/>
        </p:nvSpPr>
        <p:spPr>
          <a:xfrm rot="10856">
            <a:off x="1642063" y="7570174"/>
            <a:ext cx="7332618" cy="485714"/>
          </a:xfrm>
          <a:prstGeom prst="rect">
            <a:avLst/>
          </a:prstGeom>
        </p:spPr>
        <p:txBody>
          <a:bodyPr anchor="t" rtlCol="false" tIns="0" lIns="0" bIns="0" rIns="0">
            <a:spAutoFit/>
          </a:bodyPr>
          <a:lstStyle/>
          <a:p>
            <a:pPr algn="ctr">
              <a:lnSpc>
                <a:spcPts val="3970"/>
              </a:lnSpc>
            </a:pPr>
            <a:r>
              <a:rPr lang="en-US" sz="2836" spc="-141">
                <a:solidFill>
                  <a:srgbClr val="231F20"/>
                </a:solidFill>
                <a:latin typeface="Garet"/>
                <a:ea typeface="Garet"/>
                <a:cs typeface="Garet"/>
                <a:sym typeface="Garet"/>
              </a:rPr>
              <a:t>X marks the spot for all media needs </a:t>
            </a:r>
          </a:p>
        </p:txBody>
      </p:sp>
      <p:sp>
        <p:nvSpPr>
          <p:cNvPr name="TextBox 10" id="10"/>
          <p:cNvSpPr txBox="true"/>
          <p:nvPr/>
        </p:nvSpPr>
        <p:spPr>
          <a:xfrm rot="0">
            <a:off x="2002875" y="4652010"/>
            <a:ext cx="3901451" cy="386715"/>
          </a:xfrm>
          <a:prstGeom prst="rect">
            <a:avLst/>
          </a:prstGeom>
        </p:spPr>
        <p:txBody>
          <a:bodyPr anchor="t" rtlCol="false" tIns="0" lIns="0" bIns="0" rIns="0">
            <a:spAutoFit/>
          </a:bodyPr>
          <a:lstStyle/>
          <a:p>
            <a:pPr algn="l">
              <a:lnSpc>
                <a:spcPts val="3150"/>
              </a:lnSpc>
            </a:pPr>
            <a:r>
              <a:rPr lang="en-US" sz="2100" i="true">
                <a:solidFill>
                  <a:srgbClr val="000000"/>
                </a:solidFill>
                <a:latin typeface="Garet Italics"/>
                <a:ea typeface="Garet Italics"/>
                <a:cs typeface="Garet Italics"/>
                <a:sym typeface="Garet Italics"/>
              </a:rPr>
              <a:t>www.mediatryx.com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87612" y="5405357"/>
            <a:ext cx="8912776" cy="4240530"/>
          </a:xfrm>
          <a:prstGeom prst="rect">
            <a:avLst/>
          </a:prstGeom>
        </p:spPr>
        <p:txBody>
          <a:bodyPr anchor="t" rtlCol="false" tIns="0" lIns="0" bIns="0" rIns="0">
            <a:spAutoFit/>
          </a:bodyPr>
          <a:lstStyle/>
          <a:p>
            <a:pPr algn="ctr">
              <a:lnSpc>
                <a:spcPts val="4800"/>
              </a:lnSpc>
            </a:pPr>
            <a:r>
              <a:rPr lang="en-US" sz="3200" spc="-160">
                <a:solidFill>
                  <a:srgbClr val="000000"/>
                </a:solidFill>
                <a:latin typeface="Garet"/>
                <a:ea typeface="Garet"/>
                <a:cs typeface="Garet"/>
                <a:sym typeface="Garet"/>
              </a:rPr>
              <a:t>Mediatryx is a leading media solutions company specializing in advertising, social media marketing (SMM), outdoor advertising, WhatsApp and Telegram marketing, paid ads, influencer marketing, research analyst-based report generation, broker coverage, e-media printing, and news channel coverage.</a:t>
            </a:r>
          </a:p>
        </p:txBody>
      </p:sp>
      <p:grpSp>
        <p:nvGrpSpPr>
          <p:cNvPr name="Group 3" id="3"/>
          <p:cNvGrpSpPr/>
          <p:nvPr/>
        </p:nvGrpSpPr>
        <p:grpSpPr>
          <a:xfrm rot="10856">
            <a:off x="6799597" y="2204288"/>
            <a:ext cx="4688807" cy="832636"/>
            <a:chOff x="0" y="0"/>
            <a:chExt cx="1425407" cy="253123"/>
          </a:xfrm>
        </p:grpSpPr>
        <p:sp>
          <p:nvSpPr>
            <p:cNvPr name="Freeform 4" id="4"/>
            <p:cNvSpPr/>
            <p:nvPr/>
          </p:nvSpPr>
          <p:spPr>
            <a:xfrm flipH="false" flipV="false" rot="0">
              <a:off x="0" y="0"/>
              <a:ext cx="1425407" cy="253123"/>
            </a:xfrm>
            <a:custGeom>
              <a:avLst/>
              <a:gdLst/>
              <a:ahLst/>
              <a:cxnLst/>
              <a:rect r="r" b="b" t="t" l="l"/>
              <a:pathLst>
                <a:path h="253123" w="1425407">
                  <a:moveTo>
                    <a:pt x="84209" y="0"/>
                  </a:moveTo>
                  <a:lnTo>
                    <a:pt x="1341199" y="0"/>
                  </a:lnTo>
                  <a:cubicBezTo>
                    <a:pt x="1363532" y="0"/>
                    <a:pt x="1384951" y="8872"/>
                    <a:pt x="1400743" y="24664"/>
                  </a:cubicBezTo>
                  <a:cubicBezTo>
                    <a:pt x="1416535" y="40456"/>
                    <a:pt x="1425407" y="61875"/>
                    <a:pt x="1425407" y="84209"/>
                  </a:cubicBezTo>
                  <a:lnTo>
                    <a:pt x="1425407" y="168914"/>
                  </a:lnTo>
                  <a:cubicBezTo>
                    <a:pt x="1425407" y="215422"/>
                    <a:pt x="1387706" y="253123"/>
                    <a:pt x="1341199" y="253123"/>
                  </a:cubicBezTo>
                  <a:lnTo>
                    <a:pt x="84209" y="253123"/>
                  </a:lnTo>
                  <a:cubicBezTo>
                    <a:pt x="61875" y="253123"/>
                    <a:pt x="40456" y="244251"/>
                    <a:pt x="24664" y="228459"/>
                  </a:cubicBezTo>
                  <a:cubicBezTo>
                    <a:pt x="8872" y="212667"/>
                    <a:pt x="0" y="191248"/>
                    <a:pt x="0" y="168914"/>
                  </a:cubicBezTo>
                  <a:lnTo>
                    <a:pt x="0" y="84209"/>
                  </a:lnTo>
                  <a:cubicBezTo>
                    <a:pt x="0" y="37701"/>
                    <a:pt x="37701" y="0"/>
                    <a:pt x="84209" y="0"/>
                  </a:cubicBezTo>
                  <a:close/>
                </a:path>
              </a:pathLst>
            </a:custGeom>
            <a:gradFill rotWithShape="true">
              <a:gsLst>
                <a:gs pos="0">
                  <a:srgbClr val="E69A1E">
                    <a:alpha val="100000"/>
                  </a:srgbClr>
                </a:gs>
                <a:gs pos="100000">
                  <a:srgbClr val="FFD569">
                    <a:alpha val="100000"/>
                  </a:srgbClr>
                </a:gs>
              </a:gsLst>
              <a:lin ang="0"/>
            </a:gradFill>
          </p:spPr>
        </p:sp>
        <p:sp>
          <p:nvSpPr>
            <p:cNvPr name="TextBox 5" id="5"/>
            <p:cNvSpPr txBox="true"/>
            <p:nvPr/>
          </p:nvSpPr>
          <p:spPr>
            <a:xfrm>
              <a:off x="0" y="-38100"/>
              <a:ext cx="1425407" cy="291223"/>
            </a:xfrm>
            <a:prstGeom prst="rect">
              <a:avLst/>
            </a:prstGeom>
          </p:spPr>
          <p:txBody>
            <a:bodyPr anchor="ctr" rtlCol="false" tIns="50800" lIns="50800" bIns="50800" rIns="50800"/>
            <a:lstStyle/>
            <a:p>
              <a:pPr algn="l">
                <a:lnSpc>
                  <a:spcPts val="3359"/>
                </a:lnSpc>
              </a:pPr>
            </a:p>
          </p:txBody>
        </p:sp>
      </p:grpSp>
      <p:sp>
        <p:nvSpPr>
          <p:cNvPr name="Freeform 6" id="6"/>
          <p:cNvSpPr/>
          <p:nvPr/>
        </p:nvSpPr>
        <p:spPr>
          <a:xfrm flipH="false" flipV="false" rot="-6964367">
            <a:off x="9846225" y="-1596730"/>
            <a:ext cx="11009865" cy="5925309"/>
          </a:xfrm>
          <a:custGeom>
            <a:avLst/>
            <a:gdLst/>
            <a:ahLst/>
            <a:cxnLst/>
            <a:rect r="r" b="b" t="t" l="l"/>
            <a:pathLst>
              <a:path h="5925309" w="11009865">
                <a:moveTo>
                  <a:pt x="0" y="0"/>
                </a:moveTo>
                <a:lnTo>
                  <a:pt x="11009865" y="0"/>
                </a:lnTo>
                <a:lnTo>
                  <a:pt x="11009865" y="5925309"/>
                </a:lnTo>
                <a:lnTo>
                  <a:pt x="0" y="5925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606009">
            <a:off x="-6750884" y="5972161"/>
            <a:ext cx="14124543" cy="9964223"/>
          </a:xfrm>
          <a:custGeom>
            <a:avLst/>
            <a:gdLst/>
            <a:ahLst/>
            <a:cxnLst/>
            <a:rect r="r" b="b" t="t" l="l"/>
            <a:pathLst>
              <a:path h="9964223" w="14124543">
                <a:moveTo>
                  <a:pt x="0" y="0"/>
                </a:moveTo>
                <a:lnTo>
                  <a:pt x="14124543" y="0"/>
                </a:lnTo>
                <a:lnTo>
                  <a:pt x="14124543" y="9964223"/>
                </a:lnTo>
                <a:lnTo>
                  <a:pt x="0" y="9964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06381" y="3434850"/>
            <a:ext cx="10675239" cy="1526136"/>
          </a:xfrm>
          <a:prstGeom prst="rect">
            <a:avLst/>
          </a:prstGeom>
        </p:spPr>
        <p:txBody>
          <a:bodyPr anchor="t" rtlCol="false" tIns="0" lIns="0" bIns="0" rIns="0">
            <a:spAutoFit/>
          </a:bodyPr>
          <a:lstStyle/>
          <a:p>
            <a:pPr algn="ctr">
              <a:lnSpc>
                <a:spcPts val="12482"/>
              </a:lnSpc>
            </a:pPr>
            <a:r>
              <a:rPr lang="en-US" b="true" sz="8915" spc="-891">
                <a:solidFill>
                  <a:srgbClr val="000000"/>
                </a:solidFill>
                <a:latin typeface="Garet Bold"/>
                <a:ea typeface="Garet Bold"/>
                <a:cs typeface="Garet Bold"/>
                <a:sym typeface="Garet Bold"/>
              </a:rPr>
              <a:t>Who are we?</a:t>
            </a:r>
          </a:p>
        </p:txBody>
      </p:sp>
      <p:sp>
        <p:nvSpPr>
          <p:cNvPr name="TextBox 9" id="9"/>
          <p:cNvSpPr txBox="true"/>
          <p:nvPr/>
        </p:nvSpPr>
        <p:spPr>
          <a:xfrm rot="0">
            <a:off x="7171183" y="2212234"/>
            <a:ext cx="3945634" cy="721995"/>
          </a:xfrm>
          <a:prstGeom prst="rect">
            <a:avLst/>
          </a:prstGeom>
        </p:spPr>
        <p:txBody>
          <a:bodyPr anchor="t" rtlCol="false" tIns="0" lIns="0" bIns="0" rIns="0">
            <a:spAutoFit/>
          </a:bodyPr>
          <a:lstStyle/>
          <a:p>
            <a:pPr algn="ctr">
              <a:lnSpc>
                <a:spcPts val="5880"/>
              </a:lnSpc>
            </a:pPr>
            <a:r>
              <a:rPr lang="en-US" sz="4200" spc="-210">
                <a:solidFill>
                  <a:srgbClr val="000000"/>
                </a:solidFill>
                <a:latin typeface="Garet"/>
                <a:ea typeface="Garet"/>
                <a:cs typeface="Garet"/>
                <a:sym typeface="Garet"/>
              </a:rPr>
              <a:t>Introduction</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87612" y="5405357"/>
            <a:ext cx="8912776" cy="2411730"/>
          </a:xfrm>
          <a:prstGeom prst="rect">
            <a:avLst/>
          </a:prstGeom>
        </p:spPr>
        <p:txBody>
          <a:bodyPr anchor="t" rtlCol="false" tIns="0" lIns="0" bIns="0" rIns="0">
            <a:spAutoFit/>
          </a:bodyPr>
          <a:lstStyle/>
          <a:p>
            <a:pPr algn="ctr">
              <a:lnSpc>
                <a:spcPts val="4800"/>
              </a:lnSpc>
            </a:pPr>
            <a:r>
              <a:rPr lang="en-US" sz="3200" spc="-160">
                <a:solidFill>
                  <a:srgbClr val="000000"/>
                </a:solidFill>
                <a:latin typeface="Garet"/>
                <a:ea typeface="Garet"/>
                <a:cs typeface="Garet"/>
                <a:sym typeface="Garet"/>
              </a:rPr>
              <a:t>To provide end-to-end services for all your Investor Relations (IR), Public Relations (PR), and investment-related activities, ensuring compliance with SEBI guidelines.</a:t>
            </a:r>
          </a:p>
        </p:txBody>
      </p:sp>
      <p:grpSp>
        <p:nvGrpSpPr>
          <p:cNvPr name="Group 3" id="3"/>
          <p:cNvGrpSpPr/>
          <p:nvPr/>
        </p:nvGrpSpPr>
        <p:grpSpPr>
          <a:xfrm rot="10856">
            <a:off x="6799597" y="2204288"/>
            <a:ext cx="4688807" cy="832636"/>
            <a:chOff x="0" y="0"/>
            <a:chExt cx="1425407" cy="253123"/>
          </a:xfrm>
        </p:grpSpPr>
        <p:sp>
          <p:nvSpPr>
            <p:cNvPr name="Freeform 4" id="4"/>
            <p:cNvSpPr/>
            <p:nvPr/>
          </p:nvSpPr>
          <p:spPr>
            <a:xfrm flipH="false" flipV="false" rot="0">
              <a:off x="0" y="0"/>
              <a:ext cx="1425407" cy="253123"/>
            </a:xfrm>
            <a:custGeom>
              <a:avLst/>
              <a:gdLst/>
              <a:ahLst/>
              <a:cxnLst/>
              <a:rect r="r" b="b" t="t" l="l"/>
              <a:pathLst>
                <a:path h="253123" w="1425407">
                  <a:moveTo>
                    <a:pt x="84209" y="0"/>
                  </a:moveTo>
                  <a:lnTo>
                    <a:pt x="1341199" y="0"/>
                  </a:lnTo>
                  <a:cubicBezTo>
                    <a:pt x="1363532" y="0"/>
                    <a:pt x="1384951" y="8872"/>
                    <a:pt x="1400743" y="24664"/>
                  </a:cubicBezTo>
                  <a:cubicBezTo>
                    <a:pt x="1416535" y="40456"/>
                    <a:pt x="1425407" y="61875"/>
                    <a:pt x="1425407" y="84209"/>
                  </a:cubicBezTo>
                  <a:lnTo>
                    <a:pt x="1425407" y="168914"/>
                  </a:lnTo>
                  <a:cubicBezTo>
                    <a:pt x="1425407" y="215422"/>
                    <a:pt x="1387706" y="253123"/>
                    <a:pt x="1341199" y="253123"/>
                  </a:cubicBezTo>
                  <a:lnTo>
                    <a:pt x="84209" y="253123"/>
                  </a:lnTo>
                  <a:cubicBezTo>
                    <a:pt x="61875" y="253123"/>
                    <a:pt x="40456" y="244251"/>
                    <a:pt x="24664" y="228459"/>
                  </a:cubicBezTo>
                  <a:cubicBezTo>
                    <a:pt x="8872" y="212667"/>
                    <a:pt x="0" y="191248"/>
                    <a:pt x="0" y="168914"/>
                  </a:cubicBezTo>
                  <a:lnTo>
                    <a:pt x="0" y="84209"/>
                  </a:lnTo>
                  <a:cubicBezTo>
                    <a:pt x="0" y="37701"/>
                    <a:pt x="37701" y="0"/>
                    <a:pt x="84209" y="0"/>
                  </a:cubicBezTo>
                  <a:close/>
                </a:path>
              </a:pathLst>
            </a:custGeom>
            <a:gradFill rotWithShape="true">
              <a:gsLst>
                <a:gs pos="0">
                  <a:srgbClr val="E69A1E">
                    <a:alpha val="100000"/>
                  </a:srgbClr>
                </a:gs>
                <a:gs pos="100000">
                  <a:srgbClr val="FFD569">
                    <a:alpha val="100000"/>
                  </a:srgbClr>
                </a:gs>
              </a:gsLst>
              <a:lin ang="0"/>
            </a:gradFill>
          </p:spPr>
        </p:sp>
        <p:sp>
          <p:nvSpPr>
            <p:cNvPr name="TextBox 5" id="5"/>
            <p:cNvSpPr txBox="true"/>
            <p:nvPr/>
          </p:nvSpPr>
          <p:spPr>
            <a:xfrm>
              <a:off x="0" y="-38100"/>
              <a:ext cx="1425407" cy="291223"/>
            </a:xfrm>
            <a:prstGeom prst="rect">
              <a:avLst/>
            </a:prstGeom>
          </p:spPr>
          <p:txBody>
            <a:bodyPr anchor="ctr" rtlCol="false" tIns="50800" lIns="50800" bIns="50800" rIns="50800"/>
            <a:lstStyle/>
            <a:p>
              <a:pPr algn="l">
                <a:lnSpc>
                  <a:spcPts val="3359"/>
                </a:lnSpc>
              </a:pPr>
            </a:p>
          </p:txBody>
        </p:sp>
      </p:grpSp>
      <p:sp>
        <p:nvSpPr>
          <p:cNvPr name="Freeform 6" id="6"/>
          <p:cNvSpPr/>
          <p:nvPr/>
        </p:nvSpPr>
        <p:spPr>
          <a:xfrm flipH="false" flipV="false" rot="-6964367">
            <a:off x="9846225" y="-1596730"/>
            <a:ext cx="11009865" cy="5925309"/>
          </a:xfrm>
          <a:custGeom>
            <a:avLst/>
            <a:gdLst/>
            <a:ahLst/>
            <a:cxnLst/>
            <a:rect r="r" b="b" t="t" l="l"/>
            <a:pathLst>
              <a:path h="5925309" w="11009865">
                <a:moveTo>
                  <a:pt x="0" y="0"/>
                </a:moveTo>
                <a:lnTo>
                  <a:pt x="11009865" y="0"/>
                </a:lnTo>
                <a:lnTo>
                  <a:pt x="11009865" y="5925309"/>
                </a:lnTo>
                <a:lnTo>
                  <a:pt x="0" y="5925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574875">
            <a:off x="-8084776" y="5025120"/>
            <a:ext cx="14124543" cy="9964223"/>
          </a:xfrm>
          <a:custGeom>
            <a:avLst/>
            <a:gdLst/>
            <a:ahLst/>
            <a:cxnLst/>
            <a:rect r="r" b="b" t="t" l="l"/>
            <a:pathLst>
              <a:path h="9964223" w="14124543">
                <a:moveTo>
                  <a:pt x="0" y="0"/>
                </a:moveTo>
                <a:lnTo>
                  <a:pt x="14124544" y="0"/>
                </a:lnTo>
                <a:lnTo>
                  <a:pt x="14124544" y="9964223"/>
                </a:lnTo>
                <a:lnTo>
                  <a:pt x="0" y="99642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06381" y="3434850"/>
            <a:ext cx="10675239" cy="1526136"/>
          </a:xfrm>
          <a:prstGeom prst="rect">
            <a:avLst/>
          </a:prstGeom>
        </p:spPr>
        <p:txBody>
          <a:bodyPr anchor="t" rtlCol="false" tIns="0" lIns="0" bIns="0" rIns="0">
            <a:spAutoFit/>
          </a:bodyPr>
          <a:lstStyle/>
          <a:p>
            <a:pPr algn="ctr">
              <a:lnSpc>
                <a:spcPts val="12482"/>
              </a:lnSpc>
            </a:pPr>
            <a:r>
              <a:rPr lang="en-US" b="true" sz="8915" spc="-891">
                <a:solidFill>
                  <a:srgbClr val="000000"/>
                </a:solidFill>
                <a:latin typeface="Garet Bold"/>
                <a:ea typeface="Garet Bold"/>
                <a:cs typeface="Garet Bold"/>
                <a:sym typeface="Garet Bold"/>
              </a:rPr>
              <a:t>Our Mission!</a:t>
            </a:r>
          </a:p>
        </p:txBody>
      </p:sp>
      <p:sp>
        <p:nvSpPr>
          <p:cNvPr name="TextBox 9" id="9"/>
          <p:cNvSpPr txBox="true"/>
          <p:nvPr/>
        </p:nvSpPr>
        <p:spPr>
          <a:xfrm rot="0">
            <a:off x="7171183" y="2212234"/>
            <a:ext cx="3945634" cy="721995"/>
          </a:xfrm>
          <a:prstGeom prst="rect">
            <a:avLst/>
          </a:prstGeom>
        </p:spPr>
        <p:txBody>
          <a:bodyPr anchor="t" rtlCol="false" tIns="0" lIns="0" bIns="0" rIns="0">
            <a:spAutoFit/>
          </a:bodyPr>
          <a:lstStyle/>
          <a:p>
            <a:pPr algn="ctr">
              <a:lnSpc>
                <a:spcPts val="5880"/>
              </a:lnSpc>
            </a:pPr>
            <a:r>
              <a:rPr lang="en-US" sz="4200" spc="-210">
                <a:solidFill>
                  <a:srgbClr val="000000"/>
                </a:solidFill>
                <a:latin typeface="Garet"/>
                <a:ea typeface="Garet"/>
                <a:cs typeface="Garet"/>
                <a:sym typeface="Garet"/>
              </a:rPr>
              <a:t>Introduction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193692" y="1028700"/>
            <a:ext cx="8419028" cy="8229600"/>
          </a:xfrm>
          <a:custGeom>
            <a:avLst/>
            <a:gdLst/>
            <a:ahLst/>
            <a:cxnLst/>
            <a:rect r="r" b="b" t="t" l="l"/>
            <a:pathLst>
              <a:path h="8229600" w="8419028">
                <a:moveTo>
                  <a:pt x="0" y="0"/>
                </a:moveTo>
                <a:lnTo>
                  <a:pt x="8419028" y="0"/>
                </a:lnTo>
                <a:lnTo>
                  <a:pt x="8419028" y="8229600"/>
                </a:lnTo>
                <a:lnTo>
                  <a:pt x="0" y="8229600"/>
                </a:lnTo>
                <a:lnTo>
                  <a:pt x="0" y="0"/>
                </a:lnTo>
                <a:close/>
              </a:path>
            </a:pathLst>
          </a:custGeom>
          <a:blipFill>
            <a:blip r:embed="rId2"/>
            <a:stretch>
              <a:fillRect l="0" t="0" r="0" b="0"/>
            </a:stretch>
          </a:blipFill>
        </p:spPr>
      </p:sp>
      <p:sp>
        <p:nvSpPr>
          <p:cNvPr name="TextBox 3" id="3"/>
          <p:cNvSpPr txBox="true"/>
          <p:nvPr/>
        </p:nvSpPr>
        <p:spPr>
          <a:xfrm rot="0">
            <a:off x="7975054" y="904227"/>
            <a:ext cx="9838066" cy="1546897"/>
          </a:xfrm>
          <a:prstGeom prst="rect">
            <a:avLst/>
          </a:prstGeom>
        </p:spPr>
        <p:txBody>
          <a:bodyPr anchor="t" rtlCol="false" tIns="0" lIns="0" bIns="0" rIns="0">
            <a:spAutoFit/>
          </a:bodyPr>
          <a:lstStyle/>
          <a:p>
            <a:pPr algn="l" marL="0" indent="0" lvl="0">
              <a:lnSpc>
                <a:spcPts val="11753"/>
              </a:lnSpc>
            </a:pPr>
            <a:r>
              <a:rPr lang="en-US" sz="11411" spc="-251">
                <a:solidFill>
                  <a:srgbClr val="772C47"/>
                </a:solidFill>
                <a:latin typeface="Shrikhand"/>
                <a:ea typeface="Shrikhand"/>
                <a:cs typeface="Shrikhand"/>
                <a:sym typeface="Shrikhand"/>
              </a:rPr>
              <a:t>Who are we?</a:t>
            </a:r>
          </a:p>
        </p:txBody>
      </p:sp>
      <p:sp>
        <p:nvSpPr>
          <p:cNvPr name="TextBox 4" id="4"/>
          <p:cNvSpPr txBox="true"/>
          <p:nvPr/>
        </p:nvSpPr>
        <p:spPr>
          <a:xfrm rot="0">
            <a:off x="8370994" y="2667289"/>
            <a:ext cx="9046186" cy="6851386"/>
          </a:xfrm>
          <a:prstGeom prst="rect">
            <a:avLst/>
          </a:prstGeom>
        </p:spPr>
        <p:txBody>
          <a:bodyPr anchor="t" rtlCol="false" tIns="0" lIns="0" bIns="0" rIns="0">
            <a:spAutoFit/>
          </a:bodyPr>
          <a:lstStyle/>
          <a:p>
            <a:pPr algn="l">
              <a:lnSpc>
                <a:spcPts val="4564"/>
              </a:lnSpc>
            </a:pPr>
            <a:r>
              <a:rPr lang="en-US" sz="3260">
                <a:solidFill>
                  <a:srgbClr val="772C47"/>
                </a:solidFill>
                <a:latin typeface="Questrial"/>
                <a:ea typeface="Questrial"/>
                <a:cs typeface="Questrial"/>
                <a:sym typeface="Questrial"/>
              </a:rPr>
              <a:t>Mediatryx is a leading media solutions company specializing in</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advertising</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social media marketing (SMM)</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outdoor advertising</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WhatsApp and Telegram marketing</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paid ads</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influencer marketing</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research analyst-based report generation</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broker coverage</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e-media printing</a:t>
            </a:r>
          </a:p>
          <a:p>
            <a:pPr algn="l" marL="703916" indent="-351958" lvl="1">
              <a:lnSpc>
                <a:spcPts val="4564"/>
              </a:lnSpc>
              <a:buFont typeface="Arial"/>
              <a:buChar char="•"/>
            </a:pPr>
            <a:r>
              <a:rPr lang="en-US" sz="3260">
                <a:solidFill>
                  <a:srgbClr val="772C47"/>
                </a:solidFill>
                <a:latin typeface="Questrial"/>
                <a:ea typeface="Questrial"/>
                <a:cs typeface="Questrial"/>
                <a:sym typeface="Questrial"/>
              </a:rPr>
              <a:t>news channel coverage.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46370">
            <a:off x="8893919" y="-4419600"/>
            <a:ext cx="12532012" cy="7997702"/>
          </a:xfrm>
          <a:custGeom>
            <a:avLst/>
            <a:gdLst/>
            <a:ahLst/>
            <a:cxnLst/>
            <a:rect r="r" b="b" t="t" l="l"/>
            <a:pathLst>
              <a:path h="7997702" w="12532012">
                <a:moveTo>
                  <a:pt x="0" y="0"/>
                </a:moveTo>
                <a:lnTo>
                  <a:pt x="12532011" y="0"/>
                </a:lnTo>
                <a:lnTo>
                  <a:pt x="12532011" y="7997702"/>
                </a:lnTo>
                <a:lnTo>
                  <a:pt x="0" y="7997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265116"/>
            <a:ext cx="5223163" cy="12382499"/>
          </a:xfrm>
          <a:custGeom>
            <a:avLst/>
            <a:gdLst/>
            <a:ahLst/>
            <a:cxnLst/>
            <a:rect r="r" b="b" t="t" l="l"/>
            <a:pathLst>
              <a:path h="12382499" w="5223163">
                <a:moveTo>
                  <a:pt x="0" y="0"/>
                </a:moveTo>
                <a:lnTo>
                  <a:pt x="5223163" y="0"/>
                </a:lnTo>
                <a:lnTo>
                  <a:pt x="5223163" y="12382499"/>
                </a:lnTo>
                <a:lnTo>
                  <a:pt x="0" y="12382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238947" y="2171851"/>
            <a:ext cx="9578613" cy="1254125"/>
          </a:xfrm>
          <a:prstGeom prst="rect">
            <a:avLst/>
          </a:prstGeom>
        </p:spPr>
        <p:txBody>
          <a:bodyPr anchor="t" rtlCol="false" tIns="0" lIns="0" bIns="0" rIns="0">
            <a:spAutoFit/>
          </a:bodyPr>
          <a:lstStyle/>
          <a:p>
            <a:pPr algn="ctr">
              <a:lnSpc>
                <a:spcPts val="10000"/>
              </a:lnSpc>
            </a:pPr>
            <a:r>
              <a:rPr lang="en-US" b="true" sz="8000" spc="-800">
                <a:solidFill>
                  <a:srgbClr val="000000"/>
                </a:solidFill>
                <a:latin typeface="Garet Bold"/>
                <a:ea typeface="Garet Bold"/>
                <a:cs typeface="Garet Bold"/>
                <a:sym typeface="Garet Bold"/>
              </a:rPr>
              <a:t>Our Services </a:t>
            </a:r>
          </a:p>
        </p:txBody>
      </p:sp>
      <p:grpSp>
        <p:nvGrpSpPr>
          <p:cNvPr name="Group 5" id="5"/>
          <p:cNvGrpSpPr/>
          <p:nvPr/>
        </p:nvGrpSpPr>
        <p:grpSpPr>
          <a:xfrm rot="10856">
            <a:off x="2612902" y="4101358"/>
            <a:ext cx="4147801" cy="842886"/>
            <a:chOff x="0" y="0"/>
            <a:chExt cx="1260940" cy="256239"/>
          </a:xfrm>
        </p:grpSpPr>
        <p:sp>
          <p:nvSpPr>
            <p:cNvPr name="Freeform 6" id="6"/>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7" id="7"/>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Advertising</a:t>
              </a:r>
            </a:p>
          </p:txBody>
        </p:sp>
      </p:grpSp>
      <p:grpSp>
        <p:nvGrpSpPr>
          <p:cNvPr name="Group 8" id="8"/>
          <p:cNvGrpSpPr/>
          <p:nvPr/>
        </p:nvGrpSpPr>
        <p:grpSpPr>
          <a:xfrm rot="10856">
            <a:off x="3629010" y="5271663"/>
            <a:ext cx="4147801" cy="842886"/>
            <a:chOff x="0" y="0"/>
            <a:chExt cx="1260940" cy="256239"/>
          </a:xfrm>
        </p:grpSpPr>
        <p:sp>
          <p:nvSpPr>
            <p:cNvPr name="Freeform 9" id="9"/>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10" id="10"/>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Social media marketing (SMM)</a:t>
              </a:r>
            </a:p>
          </p:txBody>
        </p:sp>
      </p:grpSp>
      <p:grpSp>
        <p:nvGrpSpPr>
          <p:cNvPr name="Group 11" id="11"/>
          <p:cNvGrpSpPr/>
          <p:nvPr/>
        </p:nvGrpSpPr>
        <p:grpSpPr>
          <a:xfrm rot="10856">
            <a:off x="4707232" y="6441029"/>
            <a:ext cx="4147801" cy="842886"/>
            <a:chOff x="0" y="0"/>
            <a:chExt cx="1260940" cy="256239"/>
          </a:xfrm>
        </p:grpSpPr>
        <p:sp>
          <p:nvSpPr>
            <p:cNvPr name="Freeform 12" id="12"/>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13" id="13"/>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Outdoor Advertising </a:t>
              </a:r>
            </a:p>
          </p:txBody>
        </p:sp>
      </p:grpSp>
      <p:grpSp>
        <p:nvGrpSpPr>
          <p:cNvPr name="Group 14" id="14"/>
          <p:cNvGrpSpPr/>
          <p:nvPr/>
        </p:nvGrpSpPr>
        <p:grpSpPr>
          <a:xfrm rot="10856">
            <a:off x="6258725" y="7611334"/>
            <a:ext cx="4147801" cy="842886"/>
            <a:chOff x="0" y="0"/>
            <a:chExt cx="1260940" cy="256239"/>
          </a:xfrm>
        </p:grpSpPr>
        <p:sp>
          <p:nvSpPr>
            <p:cNvPr name="Freeform 15" id="15"/>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16" id="16"/>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Wapp &amp; Tele </a:t>
              </a:r>
            </a:p>
          </p:txBody>
        </p:sp>
      </p:grpSp>
      <p:grpSp>
        <p:nvGrpSpPr>
          <p:cNvPr name="Group 17" id="17"/>
          <p:cNvGrpSpPr/>
          <p:nvPr/>
        </p:nvGrpSpPr>
        <p:grpSpPr>
          <a:xfrm rot="10856">
            <a:off x="7882969" y="8838790"/>
            <a:ext cx="4147801" cy="842886"/>
            <a:chOff x="0" y="0"/>
            <a:chExt cx="1260940" cy="256239"/>
          </a:xfrm>
        </p:grpSpPr>
        <p:sp>
          <p:nvSpPr>
            <p:cNvPr name="Freeform 18" id="18"/>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19" id="19"/>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Paid ads</a:t>
              </a:r>
            </a:p>
          </p:txBody>
        </p:sp>
      </p:grpSp>
      <p:grpSp>
        <p:nvGrpSpPr>
          <p:cNvPr name="Group 20" id="20"/>
          <p:cNvGrpSpPr/>
          <p:nvPr/>
        </p:nvGrpSpPr>
        <p:grpSpPr>
          <a:xfrm rot="10856">
            <a:off x="8333946" y="4101358"/>
            <a:ext cx="4147801" cy="842886"/>
            <a:chOff x="0" y="0"/>
            <a:chExt cx="1260940" cy="256239"/>
          </a:xfrm>
        </p:grpSpPr>
        <p:sp>
          <p:nvSpPr>
            <p:cNvPr name="Freeform 21" id="21"/>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22" id="22"/>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Influencer Marketing </a:t>
              </a:r>
            </a:p>
          </p:txBody>
        </p:sp>
      </p:grpSp>
      <p:grpSp>
        <p:nvGrpSpPr>
          <p:cNvPr name="Group 23" id="23"/>
          <p:cNvGrpSpPr/>
          <p:nvPr/>
        </p:nvGrpSpPr>
        <p:grpSpPr>
          <a:xfrm rot="10856">
            <a:off x="9471187" y="5271663"/>
            <a:ext cx="4147801" cy="842886"/>
            <a:chOff x="0" y="0"/>
            <a:chExt cx="1260940" cy="256239"/>
          </a:xfrm>
        </p:grpSpPr>
        <p:sp>
          <p:nvSpPr>
            <p:cNvPr name="Freeform 24" id="24"/>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25" id="25"/>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RA based Report</a:t>
              </a:r>
            </a:p>
          </p:txBody>
        </p:sp>
      </p:grpSp>
      <p:grpSp>
        <p:nvGrpSpPr>
          <p:cNvPr name="Group 26" id="26"/>
          <p:cNvGrpSpPr/>
          <p:nvPr/>
        </p:nvGrpSpPr>
        <p:grpSpPr>
          <a:xfrm rot="10856">
            <a:off x="10674764" y="6441969"/>
            <a:ext cx="4147801" cy="842886"/>
            <a:chOff x="0" y="0"/>
            <a:chExt cx="1260940" cy="256239"/>
          </a:xfrm>
        </p:grpSpPr>
        <p:sp>
          <p:nvSpPr>
            <p:cNvPr name="Freeform 27" id="27"/>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28" id="28"/>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Broker Coverage </a:t>
              </a:r>
            </a:p>
          </p:txBody>
        </p:sp>
      </p:grpSp>
      <p:grpSp>
        <p:nvGrpSpPr>
          <p:cNvPr name="Group 29" id="29"/>
          <p:cNvGrpSpPr/>
          <p:nvPr/>
        </p:nvGrpSpPr>
        <p:grpSpPr>
          <a:xfrm rot="10856">
            <a:off x="11447392" y="7639413"/>
            <a:ext cx="4147801" cy="842886"/>
            <a:chOff x="0" y="0"/>
            <a:chExt cx="1260940" cy="256239"/>
          </a:xfrm>
        </p:grpSpPr>
        <p:sp>
          <p:nvSpPr>
            <p:cNvPr name="Freeform 30" id="30"/>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31" id="31"/>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E-media Printing </a:t>
              </a:r>
            </a:p>
          </p:txBody>
        </p:sp>
      </p:grpSp>
      <p:grpSp>
        <p:nvGrpSpPr>
          <p:cNvPr name="Group 32" id="32"/>
          <p:cNvGrpSpPr/>
          <p:nvPr/>
        </p:nvGrpSpPr>
        <p:grpSpPr>
          <a:xfrm rot="10856">
            <a:off x="13110178" y="8836857"/>
            <a:ext cx="4147801" cy="842886"/>
            <a:chOff x="0" y="0"/>
            <a:chExt cx="1260940" cy="256239"/>
          </a:xfrm>
        </p:grpSpPr>
        <p:sp>
          <p:nvSpPr>
            <p:cNvPr name="Freeform 33" id="33"/>
            <p:cNvSpPr/>
            <p:nvPr/>
          </p:nvSpPr>
          <p:spPr>
            <a:xfrm flipH="false" flipV="false" rot="0">
              <a:off x="0" y="0"/>
              <a:ext cx="1260940" cy="256239"/>
            </a:xfrm>
            <a:custGeom>
              <a:avLst/>
              <a:gdLst/>
              <a:ahLst/>
              <a:cxnLst/>
              <a:rect r="r" b="b" t="t" l="l"/>
              <a:pathLst>
                <a:path h="256239" w="1260940">
                  <a:moveTo>
                    <a:pt x="95192" y="0"/>
                  </a:moveTo>
                  <a:lnTo>
                    <a:pt x="1165748" y="0"/>
                  </a:lnTo>
                  <a:cubicBezTo>
                    <a:pt x="1218321" y="0"/>
                    <a:pt x="1260940" y="42619"/>
                    <a:pt x="1260940" y="95192"/>
                  </a:cubicBezTo>
                  <a:lnTo>
                    <a:pt x="1260940" y="161047"/>
                  </a:lnTo>
                  <a:cubicBezTo>
                    <a:pt x="1260940" y="186293"/>
                    <a:pt x="1250911" y="210506"/>
                    <a:pt x="1233059" y="228358"/>
                  </a:cubicBezTo>
                  <a:cubicBezTo>
                    <a:pt x="1215207" y="246210"/>
                    <a:pt x="1190995" y="256239"/>
                    <a:pt x="1165748" y="256239"/>
                  </a:cubicBezTo>
                  <a:lnTo>
                    <a:pt x="95192" y="256239"/>
                  </a:lnTo>
                  <a:cubicBezTo>
                    <a:pt x="42619" y="256239"/>
                    <a:pt x="0" y="213620"/>
                    <a:pt x="0" y="161047"/>
                  </a:cubicBezTo>
                  <a:lnTo>
                    <a:pt x="0" y="95192"/>
                  </a:lnTo>
                  <a:cubicBezTo>
                    <a:pt x="0" y="42619"/>
                    <a:pt x="42619" y="0"/>
                    <a:pt x="95192" y="0"/>
                  </a:cubicBezTo>
                  <a:close/>
                </a:path>
              </a:pathLst>
            </a:custGeom>
            <a:gradFill rotWithShape="true">
              <a:gsLst>
                <a:gs pos="0">
                  <a:srgbClr val="E69A1E">
                    <a:alpha val="100000"/>
                  </a:srgbClr>
                </a:gs>
                <a:gs pos="100000">
                  <a:srgbClr val="FFD569">
                    <a:alpha val="100000"/>
                  </a:srgbClr>
                </a:gs>
              </a:gsLst>
              <a:lin ang="0"/>
            </a:gradFill>
          </p:spPr>
        </p:sp>
        <p:sp>
          <p:nvSpPr>
            <p:cNvPr name="TextBox 34" id="34"/>
            <p:cNvSpPr txBox="true"/>
            <p:nvPr/>
          </p:nvSpPr>
          <p:spPr>
            <a:xfrm>
              <a:off x="0" y="-38100"/>
              <a:ext cx="1260940" cy="294339"/>
            </a:xfrm>
            <a:prstGeom prst="rect">
              <a:avLst/>
            </a:prstGeom>
          </p:spPr>
          <p:txBody>
            <a:bodyPr anchor="ctr" rtlCol="false" tIns="50800" lIns="50800" bIns="50800" rIns="50800"/>
            <a:lstStyle/>
            <a:p>
              <a:pPr algn="ctr">
                <a:lnSpc>
                  <a:spcPts val="3359"/>
                </a:lnSpc>
              </a:pPr>
              <a:r>
                <a:rPr lang="en-US" sz="2400" spc="-120">
                  <a:solidFill>
                    <a:srgbClr val="000000"/>
                  </a:solidFill>
                  <a:latin typeface="Canva Sans"/>
                  <a:ea typeface="Canva Sans"/>
                  <a:cs typeface="Canva Sans"/>
                  <a:sym typeface="Canva Sans"/>
                </a:rPr>
                <a:t>News Channel Coverage</a:t>
              </a:r>
            </a:p>
          </p:txBody>
        </p:sp>
      </p:gr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70573" y="7328632"/>
            <a:ext cx="1015117" cy="10151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D1D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7512535" y="7570593"/>
            <a:ext cx="531194" cy="531194"/>
          </a:xfrm>
          <a:custGeom>
            <a:avLst/>
            <a:gdLst/>
            <a:ahLst/>
            <a:cxnLst/>
            <a:rect r="r" b="b" t="t" l="l"/>
            <a:pathLst>
              <a:path h="531194" w="531194">
                <a:moveTo>
                  <a:pt x="0" y="0"/>
                </a:moveTo>
                <a:lnTo>
                  <a:pt x="531194" y="0"/>
                </a:lnTo>
                <a:lnTo>
                  <a:pt x="531194" y="531194"/>
                </a:lnTo>
                <a:lnTo>
                  <a:pt x="0" y="5311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953753" y="7328632"/>
            <a:ext cx="1015117" cy="10151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6222712" y="7624590"/>
            <a:ext cx="477197" cy="477197"/>
          </a:xfrm>
          <a:custGeom>
            <a:avLst/>
            <a:gdLst/>
            <a:ahLst/>
            <a:cxnLst/>
            <a:rect r="r" b="b" t="t" l="l"/>
            <a:pathLst>
              <a:path h="477197" w="477197">
                <a:moveTo>
                  <a:pt x="0" y="0"/>
                </a:moveTo>
                <a:lnTo>
                  <a:pt x="477198" y="0"/>
                </a:lnTo>
                <a:lnTo>
                  <a:pt x="477198" y="477197"/>
                </a:lnTo>
                <a:lnTo>
                  <a:pt x="0" y="477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8585431" y="7328632"/>
            <a:ext cx="1015117" cy="101511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99"/>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8856719" y="7570593"/>
            <a:ext cx="531194" cy="531194"/>
          </a:xfrm>
          <a:custGeom>
            <a:avLst/>
            <a:gdLst/>
            <a:ahLst/>
            <a:cxnLst/>
            <a:rect r="r" b="b" t="t" l="l"/>
            <a:pathLst>
              <a:path h="531194" w="531194">
                <a:moveTo>
                  <a:pt x="0" y="0"/>
                </a:moveTo>
                <a:lnTo>
                  <a:pt x="531194" y="0"/>
                </a:lnTo>
                <a:lnTo>
                  <a:pt x="531194" y="531194"/>
                </a:lnTo>
                <a:lnTo>
                  <a:pt x="0" y="5311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900288" y="7328632"/>
            <a:ext cx="1015117" cy="10151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5EDB"/>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10142250" y="7661862"/>
            <a:ext cx="531194" cy="348656"/>
          </a:xfrm>
          <a:custGeom>
            <a:avLst/>
            <a:gdLst/>
            <a:ahLst/>
            <a:cxnLst/>
            <a:rect r="r" b="b" t="t" l="l"/>
            <a:pathLst>
              <a:path h="348656" w="531194">
                <a:moveTo>
                  <a:pt x="0" y="0"/>
                </a:moveTo>
                <a:lnTo>
                  <a:pt x="531194" y="0"/>
                </a:lnTo>
                <a:lnTo>
                  <a:pt x="531194" y="348657"/>
                </a:lnTo>
                <a:lnTo>
                  <a:pt x="0" y="3486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11281031" y="7328632"/>
            <a:ext cx="1015117" cy="101511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567"/>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21" id="21"/>
          <p:cNvSpPr/>
          <p:nvPr/>
        </p:nvSpPr>
        <p:spPr>
          <a:xfrm flipH="false" flipV="false" rot="0">
            <a:off x="11545087" y="7582543"/>
            <a:ext cx="487004" cy="507296"/>
          </a:xfrm>
          <a:custGeom>
            <a:avLst/>
            <a:gdLst/>
            <a:ahLst/>
            <a:cxnLst/>
            <a:rect r="r" b="b" t="t" l="l"/>
            <a:pathLst>
              <a:path h="507296" w="487004">
                <a:moveTo>
                  <a:pt x="0" y="0"/>
                </a:moveTo>
                <a:lnTo>
                  <a:pt x="487004" y="0"/>
                </a:lnTo>
                <a:lnTo>
                  <a:pt x="487004" y="507295"/>
                </a:lnTo>
                <a:lnTo>
                  <a:pt x="0" y="507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1746370">
            <a:off x="8893919" y="-4419600"/>
            <a:ext cx="12532012" cy="7997702"/>
          </a:xfrm>
          <a:custGeom>
            <a:avLst/>
            <a:gdLst/>
            <a:ahLst/>
            <a:cxnLst/>
            <a:rect r="r" b="b" t="t" l="l"/>
            <a:pathLst>
              <a:path h="7997702" w="12532012">
                <a:moveTo>
                  <a:pt x="0" y="0"/>
                </a:moveTo>
                <a:lnTo>
                  <a:pt x="12532011" y="0"/>
                </a:lnTo>
                <a:lnTo>
                  <a:pt x="12532011" y="7997702"/>
                </a:lnTo>
                <a:lnTo>
                  <a:pt x="0" y="7997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022316" y="4095750"/>
            <a:ext cx="5223163" cy="12382499"/>
          </a:xfrm>
          <a:custGeom>
            <a:avLst/>
            <a:gdLst/>
            <a:ahLst/>
            <a:cxnLst/>
            <a:rect r="r" b="b" t="t" l="l"/>
            <a:pathLst>
              <a:path h="12382499" w="5223163">
                <a:moveTo>
                  <a:pt x="0" y="0"/>
                </a:moveTo>
                <a:lnTo>
                  <a:pt x="5223163" y="0"/>
                </a:lnTo>
                <a:lnTo>
                  <a:pt x="5223163" y="12382500"/>
                </a:lnTo>
                <a:lnTo>
                  <a:pt x="0" y="123825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4238947" y="2171851"/>
            <a:ext cx="9578613" cy="2520950"/>
          </a:xfrm>
          <a:prstGeom prst="rect">
            <a:avLst/>
          </a:prstGeom>
        </p:spPr>
        <p:txBody>
          <a:bodyPr anchor="t" rtlCol="false" tIns="0" lIns="0" bIns="0" rIns="0">
            <a:spAutoFit/>
          </a:bodyPr>
          <a:lstStyle/>
          <a:p>
            <a:pPr algn="ctr">
              <a:lnSpc>
                <a:spcPts val="10000"/>
              </a:lnSpc>
            </a:pPr>
            <a:r>
              <a:rPr lang="en-US" b="true" sz="8000" spc="-800">
                <a:solidFill>
                  <a:srgbClr val="000000"/>
                </a:solidFill>
                <a:latin typeface="Garet Bold"/>
                <a:ea typeface="Garet Bold"/>
                <a:cs typeface="Garet Bold"/>
                <a:sym typeface="Garet Bold"/>
              </a:rPr>
              <a:t>Understanding Digital Marketing</a:t>
            </a:r>
          </a:p>
        </p:txBody>
      </p:sp>
      <p:sp>
        <p:nvSpPr>
          <p:cNvPr name="TextBox 25" id="25"/>
          <p:cNvSpPr txBox="true"/>
          <p:nvPr/>
        </p:nvSpPr>
        <p:spPr>
          <a:xfrm rot="0">
            <a:off x="2578632" y="5207077"/>
            <a:ext cx="12899243" cy="1346835"/>
          </a:xfrm>
          <a:prstGeom prst="rect">
            <a:avLst/>
          </a:prstGeom>
        </p:spPr>
        <p:txBody>
          <a:bodyPr anchor="t" rtlCol="false" tIns="0" lIns="0" bIns="0" rIns="0">
            <a:spAutoFit/>
          </a:bodyPr>
          <a:lstStyle/>
          <a:p>
            <a:pPr algn="ctr">
              <a:lnSpc>
                <a:spcPts val="3600"/>
              </a:lnSpc>
            </a:pPr>
            <a:r>
              <a:rPr lang="en-US" sz="2400" spc="-120">
                <a:solidFill>
                  <a:srgbClr val="000000"/>
                </a:solidFill>
                <a:latin typeface="Garet"/>
                <a:ea typeface="Garet"/>
                <a:cs typeface="Garet"/>
                <a:sym typeface="Garet"/>
              </a:rPr>
              <a:t>Defining digital marketing as the utilization of digital technology to promote products or services. Highlighting its broad scope, encompassing online channels such as: websites, social media, search engines, email, and mobile applications.</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7067" y="4525035"/>
            <a:ext cx="1348583" cy="13485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42111" y="4775558"/>
            <a:ext cx="827015" cy="827015"/>
          </a:xfrm>
          <a:custGeom>
            <a:avLst/>
            <a:gdLst/>
            <a:ahLst/>
            <a:cxnLst/>
            <a:rect r="r" b="b" t="t" l="l"/>
            <a:pathLst>
              <a:path h="827015" w="827015">
                <a:moveTo>
                  <a:pt x="0" y="0"/>
                </a:moveTo>
                <a:lnTo>
                  <a:pt x="827016" y="0"/>
                </a:lnTo>
                <a:lnTo>
                  <a:pt x="827016" y="827015"/>
                </a:lnTo>
                <a:lnTo>
                  <a:pt x="0" y="827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877067" y="6226793"/>
            <a:ext cx="1348583" cy="13485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142111" y="6497838"/>
            <a:ext cx="818494" cy="806494"/>
          </a:xfrm>
          <a:custGeom>
            <a:avLst/>
            <a:gdLst/>
            <a:ahLst/>
            <a:cxnLst/>
            <a:rect r="r" b="b" t="t" l="l"/>
            <a:pathLst>
              <a:path h="806494" w="818494">
                <a:moveTo>
                  <a:pt x="0" y="0"/>
                </a:moveTo>
                <a:lnTo>
                  <a:pt x="818494" y="0"/>
                </a:lnTo>
                <a:lnTo>
                  <a:pt x="818494" y="806494"/>
                </a:lnTo>
                <a:lnTo>
                  <a:pt x="0" y="806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547894" y="4525035"/>
            <a:ext cx="1348583" cy="13485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547894" y="6226793"/>
            <a:ext cx="1348583" cy="13485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0856639" y="4525035"/>
            <a:ext cx="1348583" cy="13485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85CC"/>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6803831" y="4765863"/>
            <a:ext cx="836710" cy="836710"/>
          </a:xfrm>
          <a:custGeom>
            <a:avLst/>
            <a:gdLst/>
            <a:ahLst/>
            <a:cxnLst/>
            <a:rect r="r" b="b" t="t" l="l"/>
            <a:pathLst>
              <a:path h="836710" w="836710">
                <a:moveTo>
                  <a:pt x="0" y="0"/>
                </a:moveTo>
                <a:lnTo>
                  <a:pt x="836710" y="0"/>
                </a:lnTo>
                <a:lnTo>
                  <a:pt x="836710" y="836710"/>
                </a:lnTo>
                <a:lnTo>
                  <a:pt x="0" y="836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886728" y="6497838"/>
            <a:ext cx="670915" cy="670915"/>
          </a:xfrm>
          <a:custGeom>
            <a:avLst/>
            <a:gdLst/>
            <a:ahLst/>
            <a:cxnLst/>
            <a:rect r="r" b="b" t="t" l="l"/>
            <a:pathLst>
              <a:path h="670915" w="670915">
                <a:moveTo>
                  <a:pt x="0" y="0"/>
                </a:moveTo>
                <a:lnTo>
                  <a:pt x="670916" y="0"/>
                </a:lnTo>
                <a:lnTo>
                  <a:pt x="670916" y="670915"/>
                </a:lnTo>
                <a:lnTo>
                  <a:pt x="0" y="6709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1173185" y="4981425"/>
            <a:ext cx="715492" cy="558084"/>
          </a:xfrm>
          <a:custGeom>
            <a:avLst/>
            <a:gdLst/>
            <a:ahLst/>
            <a:cxnLst/>
            <a:rect r="r" b="b" t="t" l="l"/>
            <a:pathLst>
              <a:path h="558084" w="715492">
                <a:moveTo>
                  <a:pt x="0" y="0"/>
                </a:moveTo>
                <a:lnTo>
                  <a:pt x="715492" y="0"/>
                </a:lnTo>
                <a:lnTo>
                  <a:pt x="715492" y="558084"/>
                </a:lnTo>
                <a:lnTo>
                  <a:pt x="0" y="558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6386544">
            <a:off x="12170696" y="-4737636"/>
            <a:ext cx="10177209" cy="12168402"/>
          </a:xfrm>
          <a:custGeom>
            <a:avLst/>
            <a:gdLst/>
            <a:ahLst/>
            <a:cxnLst/>
            <a:rect r="r" b="b" t="t" l="l"/>
            <a:pathLst>
              <a:path h="12168402" w="10177209">
                <a:moveTo>
                  <a:pt x="0" y="0"/>
                </a:moveTo>
                <a:lnTo>
                  <a:pt x="10177208" y="0"/>
                </a:lnTo>
                <a:lnTo>
                  <a:pt x="10177208" y="12168402"/>
                </a:lnTo>
                <a:lnTo>
                  <a:pt x="0" y="121684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10129215">
            <a:off x="11351538" y="7214758"/>
            <a:ext cx="9512331" cy="6036006"/>
          </a:xfrm>
          <a:custGeom>
            <a:avLst/>
            <a:gdLst/>
            <a:ahLst/>
            <a:cxnLst/>
            <a:rect r="r" b="b" t="t" l="l"/>
            <a:pathLst>
              <a:path h="6036006" w="9512331">
                <a:moveTo>
                  <a:pt x="0" y="0"/>
                </a:moveTo>
                <a:lnTo>
                  <a:pt x="9512331" y="0"/>
                </a:lnTo>
                <a:lnTo>
                  <a:pt x="9512331" y="6036007"/>
                </a:lnTo>
                <a:lnTo>
                  <a:pt x="0" y="6036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1952318" y="1610534"/>
            <a:ext cx="9578613" cy="2438251"/>
          </a:xfrm>
          <a:prstGeom prst="rect">
            <a:avLst/>
          </a:prstGeom>
        </p:spPr>
        <p:txBody>
          <a:bodyPr anchor="t" rtlCol="false" tIns="0" lIns="0" bIns="0" rIns="0">
            <a:spAutoFit/>
          </a:bodyPr>
          <a:lstStyle/>
          <a:p>
            <a:pPr algn="l">
              <a:lnSpc>
                <a:spcPts val="9600"/>
              </a:lnSpc>
            </a:pPr>
            <a:r>
              <a:rPr lang="en-US" sz="8000" spc="-800" b="true">
                <a:solidFill>
                  <a:srgbClr val="000000"/>
                </a:solidFill>
                <a:latin typeface="Garet Bold"/>
                <a:ea typeface="Garet Bold"/>
                <a:cs typeface="Garet Bold"/>
                <a:sym typeface="Garet Bold"/>
              </a:rPr>
              <a:t>Benefits of Digital Marketing</a:t>
            </a:r>
          </a:p>
        </p:txBody>
      </p:sp>
      <p:sp>
        <p:nvSpPr>
          <p:cNvPr name="TextBox 25" id="25"/>
          <p:cNvSpPr txBox="true"/>
          <p:nvPr/>
        </p:nvSpPr>
        <p:spPr>
          <a:xfrm rot="0">
            <a:off x="3471216" y="4748454"/>
            <a:ext cx="2280709" cy="854119"/>
          </a:xfrm>
          <a:prstGeom prst="rect">
            <a:avLst/>
          </a:prstGeom>
        </p:spPr>
        <p:txBody>
          <a:bodyPr anchor="t" rtlCol="false" tIns="0" lIns="0" bIns="0" rIns="0">
            <a:spAutoFit/>
          </a:bodyPr>
          <a:lstStyle/>
          <a:p>
            <a:pPr algn="l">
              <a:lnSpc>
                <a:spcPts val="3431"/>
              </a:lnSpc>
            </a:pPr>
            <a:r>
              <a:rPr lang="en-US" sz="2450" spc="-122">
                <a:solidFill>
                  <a:srgbClr val="000000"/>
                </a:solidFill>
                <a:latin typeface="Garet"/>
                <a:ea typeface="Garet"/>
                <a:cs typeface="Garet"/>
                <a:sym typeface="Garet"/>
              </a:rPr>
              <a:t>Wider audience reach</a:t>
            </a:r>
          </a:p>
        </p:txBody>
      </p:sp>
      <p:sp>
        <p:nvSpPr>
          <p:cNvPr name="TextBox 26" id="26"/>
          <p:cNvSpPr txBox="true"/>
          <p:nvPr/>
        </p:nvSpPr>
        <p:spPr>
          <a:xfrm rot="0">
            <a:off x="3471216" y="6450213"/>
            <a:ext cx="1532712" cy="854119"/>
          </a:xfrm>
          <a:prstGeom prst="rect">
            <a:avLst/>
          </a:prstGeom>
        </p:spPr>
        <p:txBody>
          <a:bodyPr anchor="t" rtlCol="false" tIns="0" lIns="0" bIns="0" rIns="0">
            <a:spAutoFit/>
          </a:bodyPr>
          <a:lstStyle/>
          <a:p>
            <a:pPr algn="l">
              <a:lnSpc>
                <a:spcPts val="3431"/>
              </a:lnSpc>
            </a:pPr>
            <a:r>
              <a:rPr lang="en-US" sz="2450" spc="-122">
                <a:solidFill>
                  <a:srgbClr val="000000"/>
                </a:solidFill>
                <a:latin typeface="Garet"/>
                <a:ea typeface="Garet"/>
                <a:cs typeface="Garet"/>
                <a:sym typeface="Garet"/>
              </a:rPr>
              <a:t>Cost efficiency</a:t>
            </a:r>
          </a:p>
        </p:txBody>
      </p:sp>
      <p:sp>
        <p:nvSpPr>
          <p:cNvPr name="TextBox 27" id="27"/>
          <p:cNvSpPr txBox="true"/>
          <p:nvPr/>
        </p:nvSpPr>
        <p:spPr>
          <a:xfrm rot="0">
            <a:off x="8142044" y="4748454"/>
            <a:ext cx="2280709" cy="854119"/>
          </a:xfrm>
          <a:prstGeom prst="rect">
            <a:avLst/>
          </a:prstGeom>
        </p:spPr>
        <p:txBody>
          <a:bodyPr anchor="t" rtlCol="false" tIns="0" lIns="0" bIns="0" rIns="0">
            <a:spAutoFit/>
          </a:bodyPr>
          <a:lstStyle/>
          <a:p>
            <a:pPr algn="l">
              <a:lnSpc>
                <a:spcPts val="3431"/>
              </a:lnSpc>
            </a:pPr>
            <a:r>
              <a:rPr lang="en-US" sz="2450" spc="-122">
                <a:solidFill>
                  <a:srgbClr val="000000"/>
                </a:solidFill>
                <a:latin typeface="Garet"/>
                <a:ea typeface="Garet"/>
                <a:cs typeface="Garet"/>
                <a:sym typeface="Garet"/>
              </a:rPr>
              <a:t>Accurate targeting </a:t>
            </a:r>
          </a:p>
        </p:txBody>
      </p:sp>
      <p:sp>
        <p:nvSpPr>
          <p:cNvPr name="TextBox 28" id="28"/>
          <p:cNvSpPr txBox="true"/>
          <p:nvPr/>
        </p:nvSpPr>
        <p:spPr>
          <a:xfrm rot="0">
            <a:off x="8142044" y="6450213"/>
            <a:ext cx="1862711" cy="854119"/>
          </a:xfrm>
          <a:prstGeom prst="rect">
            <a:avLst/>
          </a:prstGeom>
        </p:spPr>
        <p:txBody>
          <a:bodyPr anchor="t" rtlCol="false" tIns="0" lIns="0" bIns="0" rIns="0">
            <a:spAutoFit/>
          </a:bodyPr>
          <a:lstStyle/>
          <a:p>
            <a:pPr algn="l">
              <a:lnSpc>
                <a:spcPts val="3431"/>
              </a:lnSpc>
            </a:pPr>
            <a:r>
              <a:rPr lang="en-US" sz="2450" spc="-122">
                <a:solidFill>
                  <a:srgbClr val="000000"/>
                </a:solidFill>
                <a:latin typeface="Garet"/>
                <a:ea typeface="Garet"/>
                <a:cs typeface="Garet"/>
                <a:sym typeface="Garet"/>
              </a:rPr>
              <a:t>Measurable results</a:t>
            </a:r>
          </a:p>
        </p:txBody>
      </p:sp>
      <p:sp>
        <p:nvSpPr>
          <p:cNvPr name="TextBox 29" id="29"/>
          <p:cNvSpPr txBox="true"/>
          <p:nvPr/>
        </p:nvSpPr>
        <p:spPr>
          <a:xfrm rot="0">
            <a:off x="12448198" y="4748454"/>
            <a:ext cx="3204706" cy="854119"/>
          </a:xfrm>
          <a:prstGeom prst="rect">
            <a:avLst/>
          </a:prstGeom>
        </p:spPr>
        <p:txBody>
          <a:bodyPr anchor="t" rtlCol="false" tIns="0" lIns="0" bIns="0" rIns="0">
            <a:spAutoFit/>
          </a:bodyPr>
          <a:lstStyle/>
          <a:p>
            <a:pPr algn="l">
              <a:lnSpc>
                <a:spcPts val="3431"/>
              </a:lnSpc>
            </a:pPr>
            <a:r>
              <a:rPr lang="en-US" sz="2450" spc="-122">
                <a:solidFill>
                  <a:srgbClr val="000000"/>
                </a:solidFill>
                <a:latin typeface="Garet"/>
                <a:ea typeface="Garet"/>
                <a:cs typeface="Garet"/>
                <a:sym typeface="Garet"/>
              </a:rPr>
              <a:t>Enhanced interactive interactions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24946">
            <a:off x="9103447" y="-1086556"/>
            <a:ext cx="13545656" cy="7290026"/>
          </a:xfrm>
          <a:custGeom>
            <a:avLst/>
            <a:gdLst/>
            <a:ahLst/>
            <a:cxnLst/>
            <a:rect r="r" b="b" t="t" l="l"/>
            <a:pathLst>
              <a:path h="7290026" w="13545656">
                <a:moveTo>
                  <a:pt x="0" y="0"/>
                </a:moveTo>
                <a:lnTo>
                  <a:pt x="13545656" y="0"/>
                </a:lnTo>
                <a:lnTo>
                  <a:pt x="13545656" y="7290026"/>
                </a:lnTo>
                <a:lnTo>
                  <a:pt x="0" y="7290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68502" y="1724997"/>
            <a:ext cx="9578613" cy="2438251"/>
          </a:xfrm>
          <a:prstGeom prst="rect">
            <a:avLst/>
          </a:prstGeom>
        </p:spPr>
        <p:txBody>
          <a:bodyPr anchor="t" rtlCol="false" tIns="0" lIns="0" bIns="0" rIns="0">
            <a:spAutoFit/>
          </a:bodyPr>
          <a:lstStyle/>
          <a:p>
            <a:pPr algn="l">
              <a:lnSpc>
                <a:spcPts val="9600"/>
              </a:lnSpc>
            </a:pPr>
            <a:r>
              <a:rPr lang="en-US" sz="8000" spc="-800" b="true">
                <a:solidFill>
                  <a:srgbClr val="000000"/>
                </a:solidFill>
                <a:latin typeface="Garet Bold"/>
                <a:ea typeface="Garet Bold"/>
                <a:cs typeface="Garet Bold"/>
                <a:sym typeface="Garet Bold"/>
              </a:rPr>
              <a:t>Main Channels of Digital Marketing</a:t>
            </a:r>
          </a:p>
        </p:txBody>
      </p:sp>
      <p:sp>
        <p:nvSpPr>
          <p:cNvPr name="Freeform 4" id="4"/>
          <p:cNvSpPr/>
          <p:nvPr/>
        </p:nvSpPr>
        <p:spPr>
          <a:xfrm flipH="false" flipV="false" rot="-9239265">
            <a:off x="-5816536" y="8099266"/>
            <a:ext cx="10161205" cy="12877103"/>
          </a:xfrm>
          <a:custGeom>
            <a:avLst/>
            <a:gdLst/>
            <a:ahLst/>
            <a:cxnLst/>
            <a:rect r="r" b="b" t="t" l="l"/>
            <a:pathLst>
              <a:path h="12877103" w="10161205">
                <a:moveTo>
                  <a:pt x="0" y="0"/>
                </a:moveTo>
                <a:lnTo>
                  <a:pt x="10161205" y="0"/>
                </a:lnTo>
                <a:lnTo>
                  <a:pt x="10161205" y="12877103"/>
                </a:lnTo>
                <a:lnTo>
                  <a:pt x="0" y="12877103"/>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35124" y="5022478"/>
            <a:ext cx="4243348" cy="815191"/>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Website and Search Engine Optimization (SEO)</a:t>
            </a:r>
          </a:p>
        </p:txBody>
      </p:sp>
      <p:sp>
        <p:nvSpPr>
          <p:cNvPr name="TextBox 6" id="6"/>
          <p:cNvSpPr txBox="true"/>
          <p:nvPr/>
        </p:nvSpPr>
        <p:spPr>
          <a:xfrm rot="0">
            <a:off x="2168502" y="4972874"/>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01</a:t>
            </a:r>
          </a:p>
        </p:txBody>
      </p:sp>
      <p:sp>
        <p:nvSpPr>
          <p:cNvPr name="TextBox 7" id="7"/>
          <p:cNvSpPr txBox="true"/>
          <p:nvPr/>
        </p:nvSpPr>
        <p:spPr>
          <a:xfrm rot="0">
            <a:off x="3635124" y="6485224"/>
            <a:ext cx="3687944" cy="815191"/>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Social Media Marketing (SMM)</a:t>
            </a:r>
          </a:p>
        </p:txBody>
      </p:sp>
      <p:sp>
        <p:nvSpPr>
          <p:cNvPr name="TextBox 8" id="8"/>
          <p:cNvSpPr txBox="true"/>
          <p:nvPr/>
        </p:nvSpPr>
        <p:spPr>
          <a:xfrm rot="0">
            <a:off x="2168502" y="6435620"/>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02</a:t>
            </a:r>
          </a:p>
        </p:txBody>
      </p:sp>
      <p:sp>
        <p:nvSpPr>
          <p:cNvPr name="TextBox 9" id="9"/>
          <p:cNvSpPr txBox="true"/>
          <p:nvPr/>
        </p:nvSpPr>
        <p:spPr>
          <a:xfrm rot="0">
            <a:off x="3635124" y="8021020"/>
            <a:ext cx="3687944" cy="396166"/>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Email Marketing</a:t>
            </a:r>
          </a:p>
        </p:txBody>
      </p:sp>
      <p:sp>
        <p:nvSpPr>
          <p:cNvPr name="TextBox 10" id="10"/>
          <p:cNvSpPr txBox="true"/>
          <p:nvPr/>
        </p:nvSpPr>
        <p:spPr>
          <a:xfrm rot="0">
            <a:off x="2168502" y="7761903"/>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03</a:t>
            </a:r>
          </a:p>
        </p:txBody>
      </p:sp>
      <p:sp>
        <p:nvSpPr>
          <p:cNvPr name="TextBox 11" id="11"/>
          <p:cNvSpPr txBox="true"/>
          <p:nvPr/>
        </p:nvSpPr>
        <p:spPr>
          <a:xfrm rot="0">
            <a:off x="10235038" y="5231991"/>
            <a:ext cx="3687944" cy="396166"/>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Content Marketing</a:t>
            </a:r>
            <a:r>
              <a:rPr lang="en-US" sz="2400" spc="-120">
                <a:solidFill>
                  <a:srgbClr val="000000"/>
                </a:solidFill>
                <a:latin typeface="Garet"/>
                <a:ea typeface="Garet"/>
                <a:cs typeface="Garet"/>
                <a:sym typeface="Garet"/>
              </a:rPr>
              <a:t> </a:t>
            </a:r>
          </a:p>
        </p:txBody>
      </p:sp>
      <p:sp>
        <p:nvSpPr>
          <p:cNvPr name="TextBox 12" id="12"/>
          <p:cNvSpPr txBox="true"/>
          <p:nvPr/>
        </p:nvSpPr>
        <p:spPr>
          <a:xfrm rot="0">
            <a:off x="8611454" y="4972874"/>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04</a:t>
            </a:r>
          </a:p>
        </p:txBody>
      </p:sp>
      <p:sp>
        <p:nvSpPr>
          <p:cNvPr name="TextBox 13" id="13"/>
          <p:cNvSpPr txBox="true"/>
          <p:nvPr/>
        </p:nvSpPr>
        <p:spPr>
          <a:xfrm rot="0">
            <a:off x="10235038" y="6694737"/>
            <a:ext cx="3687944" cy="396166"/>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Pay-Per-Click (PPC)</a:t>
            </a:r>
          </a:p>
        </p:txBody>
      </p:sp>
      <p:sp>
        <p:nvSpPr>
          <p:cNvPr name="TextBox 14" id="14"/>
          <p:cNvSpPr txBox="true"/>
          <p:nvPr/>
        </p:nvSpPr>
        <p:spPr>
          <a:xfrm rot="0">
            <a:off x="8611454" y="6435620"/>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05</a:t>
            </a:r>
          </a:p>
        </p:txBody>
      </p:sp>
      <p:sp>
        <p:nvSpPr>
          <p:cNvPr name="TextBox 15" id="15"/>
          <p:cNvSpPr txBox="true"/>
          <p:nvPr/>
        </p:nvSpPr>
        <p:spPr>
          <a:xfrm rot="0">
            <a:off x="10235038" y="7811507"/>
            <a:ext cx="3687944" cy="815191"/>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Advertising Influencer Marketing</a:t>
            </a:r>
          </a:p>
        </p:txBody>
      </p:sp>
      <p:sp>
        <p:nvSpPr>
          <p:cNvPr name="TextBox 16" id="16"/>
          <p:cNvSpPr txBox="true"/>
          <p:nvPr/>
        </p:nvSpPr>
        <p:spPr>
          <a:xfrm rot="0">
            <a:off x="8611454" y="7761903"/>
            <a:ext cx="1169538" cy="962025"/>
          </a:xfrm>
          <a:prstGeom prst="rect">
            <a:avLst/>
          </a:prstGeom>
        </p:spPr>
        <p:txBody>
          <a:bodyPr anchor="t" rtlCol="false" tIns="0" lIns="0" bIns="0" rIns="0">
            <a:spAutoFit/>
          </a:bodyPr>
          <a:lstStyle/>
          <a:p>
            <a:pPr algn="ctr">
              <a:lnSpc>
                <a:spcPts val="7679"/>
              </a:lnSpc>
            </a:pPr>
            <a:r>
              <a:rPr lang="en-US" b="true" sz="6399" spc="-319">
                <a:solidFill>
                  <a:srgbClr val="FFC567"/>
                </a:solidFill>
                <a:latin typeface="Garet Bold"/>
                <a:ea typeface="Garet Bold"/>
                <a:cs typeface="Garet Bold"/>
                <a:sym typeface="Garet Bold"/>
              </a:rPr>
              <a:t>06</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31265" y="7343389"/>
            <a:ext cx="2977434" cy="707523"/>
            <a:chOff x="0" y="0"/>
            <a:chExt cx="784180" cy="186343"/>
          </a:xfrm>
        </p:grpSpPr>
        <p:sp>
          <p:nvSpPr>
            <p:cNvPr name="Freeform 3" id="3"/>
            <p:cNvSpPr/>
            <p:nvPr/>
          </p:nvSpPr>
          <p:spPr>
            <a:xfrm flipH="false" flipV="false" rot="0">
              <a:off x="0" y="0"/>
              <a:ext cx="784180" cy="186343"/>
            </a:xfrm>
            <a:custGeom>
              <a:avLst/>
              <a:gdLst/>
              <a:ahLst/>
              <a:cxnLst/>
              <a:rect r="r" b="b" t="t" l="l"/>
              <a:pathLst>
                <a:path h="186343" w="784180">
                  <a:moveTo>
                    <a:pt x="93172" y="0"/>
                  </a:moveTo>
                  <a:lnTo>
                    <a:pt x="691008" y="0"/>
                  </a:lnTo>
                  <a:cubicBezTo>
                    <a:pt x="742466" y="0"/>
                    <a:pt x="784180" y="41714"/>
                    <a:pt x="784180" y="93172"/>
                  </a:cubicBezTo>
                  <a:lnTo>
                    <a:pt x="784180" y="93172"/>
                  </a:lnTo>
                  <a:cubicBezTo>
                    <a:pt x="784180" y="144629"/>
                    <a:pt x="742466" y="186343"/>
                    <a:pt x="691008" y="186343"/>
                  </a:cubicBezTo>
                  <a:lnTo>
                    <a:pt x="93172" y="186343"/>
                  </a:lnTo>
                  <a:cubicBezTo>
                    <a:pt x="41714" y="186343"/>
                    <a:pt x="0" y="144629"/>
                    <a:pt x="0" y="93172"/>
                  </a:cubicBezTo>
                  <a:lnTo>
                    <a:pt x="0" y="93172"/>
                  </a:lnTo>
                  <a:cubicBezTo>
                    <a:pt x="0" y="41714"/>
                    <a:pt x="41714" y="0"/>
                    <a:pt x="93172" y="0"/>
                  </a:cubicBezTo>
                  <a:close/>
                </a:path>
              </a:pathLst>
            </a:custGeom>
            <a:solidFill>
              <a:srgbClr val="DB85CC"/>
            </a:solidFill>
          </p:spPr>
        </p:sp>
        <p:sp>
          <p:nvSpPr>
            <p:cNvPr name="TextBox 4" id="4"/>
            <p:cNvSpPr txBox="true"/>
            <p:nvPr/>
          </p:nvSpPr>
          <p:spPr>
            <a:xfrm>
              <a:off x="0" y="-38100"/>
              <a:ext cx="784180" cy="22444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920485" y="7342837"/>
            <a:ext cx="3335400" cy="707523"/>
            <a:chOff x="0" y="0"/>
            <a:chExt cx="878459" cy="186343"/>
          </a:xfrm>
        </p:grpSpPr>
        <p:sp>
          <p:nvSpPr>
            <p:cNvPr name="Freeform 6" id="6"/>
            <p:cNvSpPr/>
            <p:nvPr/>
          </p:nvSpPr>
          <p:spPr>
            <a:xfrm flipH="false" flipV="false" rot="0">
              <a:off x="0" y="0"/>
              <a:ext cx="878459" cy="186343"/>
            </a:xfrm>
            <a:custGeom>
              <a:avLst/>
              <a:gdLst/>
              <a:ahLst/>
              <a:cxnLst/>
              <a:rect r="r" b="b" t="t" l="l"/>
              <a:pathLst>
                <a:path h="186343" w="878459">
                  <a:moveTo>
                    <a:pt x="93172" y="0"/>
                  </a:moveTo>
                  <a:lnTo>
                    <a:pt x="785288" y="0"/>
                  </a:lnTo>
                  <a:cubicBezTo>
                    <a:pt x="809998" y="0"/>
                    <a:pt x="833697" y="9816"/>
                    <a:pt x="851170" y="27289"/>
                  </a:cubicBezTo>
                  <a:cubicBezTo>
                    <a:pt x="868643" y="44762"/>
                    <a:pt x="878459" y="68461"/>
                    <a:pt x="878459" y="93172"/>
                  </a:cubicBezTo>
                  <a:lnTo>
                    <a:pt x="878459" y="93172"/>
                  </a:lnTo>
                  <a:cubicBezTo>
                    <a:pt x="878459" y="144629"/>
                    <a:pt x="836745" y="186343"/>
                    <a:pt x="785288" y="186343"/>
                  </a:cubicBezTo>
                  <a:lnTo>
                    <a:pt x="93172" y="186343"/>
                  </a:lnTo>
                  <a:cubicBezTo>
                    <a:pt x="41714" y="186343"/>
                    <a:pt x="0" y="144629"/>
                    <a:pt x="0" y="93172"/>
                  </a:cubicBezTo>
                  <a:lnTo>
                    <a:pt x="0" y="93172"/>
                  </a:lnTo>
                  <a:cubicBezTo>
                    <a:pt x="0" y="41714"/>
                    <a:pt x="41714" y="0"/>
                    <a:pt x="93172" y="0"/>
                  </a:cubicBezTo>
                  <a:close/>
                </a:path>
              </a:pathLst>
            </a:custGeom>
            <a:solidFill>
              <a:srgbClr val="DB85CC"/>
            </a:solidFill>
          </p:spPr>
        </p:sp>
        <p:sp>
          <p:nvSpPr>
            <p:cNvPr name="TextBox 7" id="7"/>
            <p:cNvSpPr txBox="true"/>
            <p:nvPr/>
          </p:nvSpPr>
          <p:spPr>
            <a:xfrm>
              <a:off x="0" y="-38100"/>
              <a:ext cx="878459" cy="224443"/>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4806276" y="5389254"/>
            <a:ext cx="10777818" cy="8328314"/>
          </a:xfrm>
          <a:custGeom>
            <a:avLst/>
            <a:gdLst/>
            <a:ahLst/>
            <a:cxnLst/>
            <a:rect r="r" b="b" t="t" l="l"/>
            <a:pathLst>
              <a:path h="8328314" w="10777818">
                <a:moveTo>
                  <a:pt x="0" y="0"/>
                </a:moveTo>
                <a:lnTo>
                  <a:pt x="10777818" y="0"/>
                </a:lnTo>
                <a:lnTo>
                  <a:pt x="10777818" y="8328314"/>
                </a:lnTo>
                <a:lnTo>
                  <a:pt x="0" y="8328314"/>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60559" y="7342561"/>
            <a:ext cx="4607423" cy="707523"/>
            <a:chOff x="0" y="0"/>
            <a:chExt cx="1213478" cy="186343"/>
          </a:xfrm>
        </p:grpSpPr>
        <p:sp>
          <p:nvSpPr>
            <p:cNvPr name="Freeform 10" id="10"/>
            <p:cNvSpPr/>
            <p:nvPr/>
          </p:nvSpPr>
          <p:spPr>
            <a:xfrm flipH="false" flipV="false" rot="0">
              <a:off x="0" y="0"/>
              <a:ext cx="1213478" cy="186343"/>
            </a:xfrm>
            <a:custGeom>
              <a:avLst/>
              <a:gdLst/>
              <a:ahLst/>
              <a:cxnLst/>
              <a:rect r="r" b="b" t="t" l="l"/>
              <a:pathLst>
                <a:path h="186343" w="1213478">
                  <a:moveTo>
                    <a:pt x="85696" y="0"/>
                  </a:moveTo>
                  <a:lnTo>
                    <a:pt x="1127782" y="0"/>
                  </a:lnTo>
                  <a:cubicBezTo>
                    <a:pt x="1150510" y="0"/>
                    <a:pt x="1172307" y="9029"/>
                    <a:pt x="1188378" y="25100"/>
                  </a:cubicBezTo>
                  <a:cubicBezTo>
                    <a:pt x="1204449" y="41171"/>
                    <a:pt x="1213478" y="62968"/>
                    <a:pt x="1213478" y="85696"/>
                  </a:cubicBezTo>
                  <a:lnTo>
                    <a:pt x="1213478" y="100647"/>
                  </a:lnTo>
                  <a:cubicBezTo>
                    <a:pt x="1213478" y="123375"/>
                    <a:pt x="1204449" y="145173"/>
                    <a:pt x="1188378" y="161244"/>
                  </a:cubicBezTo>
                  <a:cubicBezTo>
                    <a:pt x="1172307" y="177315"/>
                    <a:pt x="1150510" y="186343"/>
                    <a:pt x="1127782" y="186343"/>
                  </a:cubicBezTo>
                  <a:lnTo>
                    <a:pt x="85696" y="186343"/>
                  </a:lnTo>
                  <a:cubicBezTo>
                    <a:pt x="62968" y="186343"/>
                    <a:pt x="41171" y="177315"/>
                    <a:pt x="25100" y="161244"/>
                  </a:cubicBezTo>
                  <a:cubicBezTo>
                    <a:pt x="9029" y="145173"/>
                    <a:pt x="0" y="123375"/>
                    <a:pt x="0" y="100647"/>
                  </a:cubicBezTo>
                  <a:lnTo>
                    <a:pt x="0" y="85696"/>
                  </a:lnTo>
                  <a:cubicBezTo>
                    <a:pt x="0" y="62968"/>
                    <a:pt x="9029" y="41171"/>
                    <a:pt x="25100" y="25100"/>
                  </a:cubicBezTo>
                  <a:cubicBezTo>
                    <a:pt x="41171" y="9029"/>
                    <a:pt x="62968" y="0"/>
                    <a:pt x="85696" y="0"/>
                  </a:cubicBezTo>
                  <a:close/>
                </a:path>
              </a:pathLst>
            </a:custGeom>
            <a:solidFill>
              <a:srgbClr val="DB85CC"/>
            </a:solidFill>
          </p:spPr>
        </p:sp>
        <p:sp>
          <p:nvSpPr>
            <p:cNvPr name="TextBox 11" id="11"/>
            <p:cNvSpPr txBox="true"/>
            <p:nvPr/>
          </p:nvSpPr>
          <p:spPr>
            <a:xfrm>
              <a:off x="0" y="-38100"/>
              <a:ext cx="1213478" cy="224443"/>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7810629" y="5389254"/>
            <a:ext cx="1555113" cy="1555113"/>
          </a:xfrm>
          <a:custGeom>
            <a:avLst/>
            <a:gdLst/>
            <a:ahLst/>
            <a:cxnLst/>
            <a:rect r="r" b="b" t="t" l="l"/>
            <a:pathLst>
              <a:path h="1555113" w="1555113">
                <a:moveTo>
                  <a:pt x="0" y="0"/>
                </a:moveTo>
                <a:lnTo>
                  <a:pt x="1555113" y="0"/>
                </a:lnTo>
                <a:lnTo>
                  <a:pt x="1555113" y="1555113"/>
                </a:lnTo>
                <a:lnTo>
                  <a:pt x="0" y="1555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211742" y="5389254"/>
            <a:ext cx="1616480" cy="1595906"/>
          </a:xfrm>
          <a:custGeom>
            <a:avLst/>
            <a:gdLst/>
            <a:ahLst/>
            <a:cxnLst/>
            <a:rect r="r" b="b" t="t" l="l"/>
            <a:pathLst>
              <a:path h="1595906" w="1616480">
                <a:moveTo>
                  <a:pt x="0" y="0"/>
                </a:moveTo>
                <a:lnTo>
                  <a:pt x="1616480" y="0"/>
                </a:lnTo>
                <a:lnTo>
                  <a:pt x="1616480" y="1595906"/>
                </a:lnTo>
                <a:lnTo>
                  <a:pt x="0" y="1595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927523" y="5160182"/>
            <a:ext cx="1878753" cy="1824979"/>
          </a:xfrm>
          <a:custGeom>
            <a:avLst/>
            <a:gdLst/>
            <a:ahLst/>
            <a:cxnLst/>
            <a:rect r="r" b="b" t="t" l="l"/>
            <a:pathLst>
              <a:path h="1824979" w="1878753">
                <a:moveTo>
                  <a:pt x="0" y="0"/>
                </a:moveTo>
                <a:lnTo>
                  <a:pt x="1878753" y="0"/>
                </a:lnTo>
                <a:lnTo>
                  <a:pt x="1878753" y="1824978"/>
                </a:lnTo>
                <a:lnTo>
                  <a:pt x="0" y="1824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4430692">
            <a:off x="-3124457" y="-4131418"/>
            <a:ext cx="8306313" cy="9118707"/>
          </a:xfrm>
          <a:custGeom>
            <a:avLst/>
            <a:gdLst/>
            <a:ahLst/>
            <a:cxnLst/>
            <a:rect r="r" b="b" t="t" l="l"/>
            <a:pathLst>
              <a:path h="9118707" w="8306313">
                <a:moveTo>
                  <a:pt x="0" y="0"/>
                </a:moveTo>
                <a:lnTo>
                  <a:pt x="8306314" y="0"/>
                </a:lnTo>
                <a:lnTo>
                  <a:pt x="8306314" y="9118707"/>
                </a:lnTo>
                <a:lnTo>
                  <a:pt x="0" y="9118707"/>
                </a:lnTo>
                <a:lnTo>
                  <a:pt x="0" y="0"/>
                </a:lnTo>
                <a:close/>
              </a:path>
            </a:pathLst>
          </a:custGeom>
          <a:blipFill>
            <a:blip r:embed="rId10">
              <a:alphaModFix amt="2800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4185658" y="2145468"/>
            <a:ext cx="9578613" cy="1228725"/>
          </a:xfrm>
          <a:prstGeom prst="rect">
            <a:avLst/>
          </a:prstGeom>
        </p:spPr>
        <p:txBody>
          <a:bodyPr anchor="t" rtlCol="false" tIns="0" lIns="0" bIns="0" rIns="0">
            <a:spAutoFit/>
          </a:bodyPr>
          <a:lstStyle/>
          <a:p>
            <a:pPr algn="ctr">
              <a:lnSpc>
                <a:spcPts val="9600"/>
              </a:lnSpc>
            </a:pPr>
            <a:r>
              <a:rPr lang="en-US" b="true" sz="8000" spc="-400">
                <a:solidFill>
                  <a:srgbClr val="000000"/>
                </a:solidFill>
                <a:latin typeface="Garet Bold"/>
                <a:ea typeface="Garet Bold"/>
                <a:cs typeface="Garet Bold"/>
                <a:sym typeface="Garet Bold"/>
              </a:rPr>
              <a:t>Website and SEO</a:t>
            </a:r>
          </a:p>
        </p:txBody>
      </p:sp>
      <p:sp>
        <p:nvSpPr>
          <p:cNvPr name="TextBox 17" id="17"/>
          <p:cNvSpPr txBox="true"/>
          <p:nvPr/>
        </p:nvSpPr>
        <p:spPr>
          <a:xfrm rot="0">
            <a:off x="5045634" y="3773490"/>
            <a:ext cx="7261847" cy="815191"/>
          </a:xfrm>
          <a:prstGeom prst="rect">
            <a:avLst/>
          </a:prstGeom>
        </p:spPr>
        <p:txBody>
          <a:bodyPr anchor="t" rtlCol="false" tIns="0" lIns="0" bIns="0" rIns="0">
            <a:spAutoFit/>
          </a:bodyPr>
          <a:lstStyle/>
          <a:p>
            <a:pPr algn="ctr">
              <a:lnSpc>
                <a:spcPts val="3359"/>
              </a:lnSpc>
            </a:pPr>
            <a:r>
              <a:rPr lang="en-US" sz="2400" spc="-120">
                <a:solidFill>
                  <a:srgbClr val="000000"/>
                </a:solidFill>
                <a:latin typeface="Garet"/>
                <a:ea typeface="Garet"/>
                <a:cs typeface="Garet"/>
                <a:sym typeface="Garet"/>
              </a:rPr>
              <a:t>The importance of having a well-designed website.</a:t>
            </a:r>
          </a:p>
          <a:p>
            <a:pPr algn="ctr">
              <a:lnSpc>
                <a:spcPts val="3359"/>
              </a:lnSpc>
            </a:pPr>
            <a:r>
              <a:rPr lang="en-US" sz="2400" spc="-120">
                <a:solidFill>
                  <a:srgbClr val="000000"/>
                </a:solidFill>
                <a:latin typeface="Garet"/>
                <a:ea typeface="Garet"/>
                <a:cs typeface="Garet"/>
                <a:sym typeface="Garet"/>
              </a:rPr>
              <a:t> The role of SEO in optimizing websites for:</a:t>
            </a:r>
          </a:p>
        </p:txBody>
      </p:sp>
      <p:sp>
        <p:nvSpPr>
          <p:cNvPr name="TextBox 18" id="18"/>
          <p:cNvSpPr txBox="true"/>
          <p:nvPr/>
        </p:nvSpPr>
        <p:spPr>
          <a:xfrm rot="0">
            <a:off x="2933960" y="7479741"/>
            <a:ext cx="2280709" cy="396166"/>
          </a:xfrm>
          <a:prstGeom prst="rect">
            <a:avLst/>
          </a:prstGeom>
        </p:spPr>
        <p:txBody>
          <a:bodyPr anchor="t" rtlCol="false" tIns="0" lIns="0" bIns="0" rIns="0">
            <a:spAutoFit/>
          </a:bodyPr>
          <a:lstStyle/>
          <a:p>
            <a:pPr algn="l">
              <a:lnSpc>
                <a:spcPts val="3359"/>
              </a:lnSpc>
            </a:pPr>
            <a:r>
              <a:rPr lang="en-US" sz="2400" spc="-120">
                <a:solidFill>
                  <a:srgbClr val="000000"/>
                </a:solidFill>
                <a:latin typeface="Garet"/>
                <a:ea typeface="Garet"/>
                <a:cs typeface="Garet"/>
                <a:sym typeface="Garet"/>
              </a:rPr>
              <a:t>Search engines</a:t>
            </a:r>
          </a:p>
        </p:txBody>
      </p:sp>
      <p:sp>
        <p:nvSpPr>
          <p:cNvPr name="TextBox 19" id="19"/>
          <p:cNvSpPr txBox="true"/>
          <p:nvPr/>
        </p:nvSpPr>
        <p:spPr>
          <a:xfrm rot="0">
            <a:off x="7142127" y="7479190"/>
            <a:ext cx="2932705" cy="396166"/>
          </a:xfrm>
          <a:prstGeom prst="rect">
            <a:avLst/>
          </a:prstGeom>
        </p:spPr>
        <p:txBody>
          <a:bodyPr anchor="t" rtlCol="false" tIns="0" lIns="0" bIns="0" rIns="0">
            <a:spAutoFit/>
          </a:bodyPr>
          <a:lstStyle/>
          <a:p>
            <a:pPr algn="ctr">
              <a:lnSpc>
                <a:spcPts val="3359"/>
              </a:lnSpc>
            </a:pPr>
            <a:r>
              <a:rPr lang="en-US" sz="2400" spc="-120">
                <a:solidFill>
                  <a:srgbClr val="000000"/>
                </a:solidFill>
                <a:latin typeface="Garet"/>
                <a:ea typeface="Garet"/>
                <a:cs typeface="Garet"/>
                <a:sym typeface="Garet"/>
              </a:rPr>
              <a:t>Increasing visibility</a:t>
            </a:r>
          </a:p>
        </p:txBody>
      </p:sp>
      <p:sp>
        <p:nvSpPr>
          <p:cNvPr name="TextBox 20" id="20"/>
          <p:cNvSpPr txBox="true"/>
          <p:nvPr/>
        </p:nvSpPr>
        <p:spPr>
          <a:xfrm rot="0">
            <a:off x="11700255" y="7479190"/>
            <a:ext cx="4128031" cy="396166"/>
          </a:xfrm>
          <a:prstGeom prst="rect">
            <a:avLst/>
          </a:prstGeom>
        </p:spPr>
        <p:txBody>
          <a:bodyPr anchor="t" rtlCol="false" tIns="0" lIns="0" bIns="0" rIns="0">
            <a:spAutoFit/>
          </a:bodyPr>
          <a:lstStyle/>
          <a:p>
            <a:pPr algn="ctr">
              <a:lnSpc>
                <a:spcPts val="3359"/>
              </a:lnSpc>
            </a:pPr>
            <a:r>
              <a:rPr lang="en-US" sz="2400" spc="-120">
                <a:solidFill>
                  <a:srgbClr val="000000"/>
                </a:solidFill>
                <a:latin typeface="Garet"/>
                <a:ea typeface="Garet"/>
                <a:cs typeface="Garet"/>
                <a:sym typeface="Garet"/>
              </a:rPr>
              <a:t>Enhancing Organic Traffic</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01282" y="4754390"/>
            <a:ext cx="1442229" cy="1474397"/>
          </a:xfrm>
          <a:custGeom>
            <a:avLst/>
            <a:gdLst/>
            <a:ahLst/>
            <a:cxnLst/>
            <a:rect r="r" b="b" t="t" l="l"/>
            <a:pathLst>
              <a:path h="1474397" w="1442229">
                <a:moveTo>
                  <a:pt x="0" y="0"/>
                </a:moveTo>
                <a:lnTo>
                  <a:pt x="1442229" y="0"/>
                </a:lnTo>
                <a:lnTo>
                  <a:pt x="1442229" y="1474397"/>
                </a:lnTo>
                <a:lnTo>
                  <a:pt x="0" y="1474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65536" y="4800600"/>
            <a:ext cx="1391833" cy="1428187"/>
          </a:xfrm>
          <a:custGeom>
            <a:avLst/>
            <a:gdLst/>
            <a:ahLst/>
            <a:cxnLst/>
            <a:rect r="r" b="b" t="t" l="l"/>
            <a:pathLst>
              <a:path h="1428187" w="1391833">
                <a:moveTo>
                  <a:pt x="0" y="0"/>
                </a:moveTo>
                <a:lnTo>
                  <a:pt x="1391833" y="0"/>
                </a:lnTo>
                <a:lnTo>
                  <a:pt x="1391833" y="1428187"/>
                </a:lnTo>
                <a:lnTo>
                  <a:pt x="0" y="14281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50619">
            <a:off x="12201768" y="3943642"/>
            <a:ext cx="9176763" cy="10972217"/>
          </a:xfrm>
          <a:custGeom>
            <a:avLst/>
            <a:gdLst/>
            <a:ahLst/>
            <a:cxnLst/>
            <a:rect r="r" b="b" t="t" l="l"/>
            <a:pathLst>
              <a:path h="10972217" w="9176763">
                <a:moveTo>
                  <a:pt x="0" y="0"/>
                </a:moveTo>
                <a:lnTo>
                  <a:pt x="9176763" y="0"/>
                </a:lnTo>
                <a:lnTo>
                  <a:pt x="9176763" y="10972216"/>
                </a:lnTo>
                <a:lnTo>
                  <a:pt x="0" y="1097221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75472">
            <a:off x="-3194743" y="761873"/>
            <a:ext cx="11297494" cy="6080106"/>
          </a:xfrm>
          <a:custGeom>
            <a:avLst/>
            <a:gdLst/>
            <a:ahLst/>
            <a:cxnLst/>
            <a:rect r="r" b="b" t="t" l="l"/>
            <a:pathLst>
              <a:path h="6080106" w="11297494">
                <a:moveTo>
                  <a:pt x="0" y="0"/>
                </a:moveTo>
                <a:lnTo>
                  <a:pt x="11297493" y="0"/>
                </a:lnTo>
                <a:lnTo>
                  <a:pt x="11297493" y="6080106"/>
                </a:lnTo>
                <a:lnTo>
                  <a:pt x="0" y="60801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54694" y="2061990"/>
            <a:ext cx="9578613" cy="2254250"/>
          </a:xfrm>
          <a:prstGeom prst="rect">
            <a:avLst/>
          </a:prstGeom>
        </p:spPr>
        <p:txBody>
          <a:bodyPr anchor="t" rtlCol="false" tIns="0" lIns="0" bIns="0" rIns="0">
            <a:spAutoFit/>
          </a:bodyPr>
          <a:lstStyle/>
          <a:p>
            <a:pPr algn="ctr">
              <a:lnSpc>
                <a:spcPts val="8800"/>
              </a:lnSpc>
            </a:pPr>
            <a:r>
              <a:rPr lang="en-US" b="true" sz="8000" spc="-400">
                <a:solidFill>
                  <a:srgbClr val="000000"/>
                </a:solidFill>
                <a:latin typeface="Garet Bold"/>
                <a:ea typeface="Garet Bold"/>
                <a:cs typeface="Garet Bold"/>
                <a:sym typeface="Garet Bold"/>
              </a:rPr>
              <a:t>Social Media Marketing (SMM)</a:t>
            </a:r>
          </a:p>
        </p:txBody>
      </p:sp>
      <p:sp>
        <p:nvSpPr>
          <p:cNvPr name="TextBox 7" id="7"/>
          <p:cNvSpPr txBox="true"/>
          <p:nvPr/>
        </p:nvSpPr>
        <p:spPr>
          <a:xfrm rot="0">
            <a:off x="2892836" y="6624505"/>
            <a:ext cx="4859122" cy="1234217"/>
          </a:xfrm>
          <a:prstGeom prst="rect">
            <a:avLst/>
          </a:prstGeom>
        </p:spPr>
        <p:txBody>
          <a:bodyPr anchor="t" rtlCol="false" tIns="0" lIns="0" bIns="0" rIns="0">
            <a:spAutoFit/>
          </a:bodyPr>
          <a:lstStyle/>
          <a:p>
            <a:pPr algn="ctr">
              <a:lnSpc>
                <a:spcPts val="3359"/>
              </a:lnSpc>
            </a:pPr>
            <a:r>
              <a:rPr lang="en-US" sz="2400" spc="-120">
                <a:solidFill>
                  <a:srgbClr val="000000"/>
                </a:solidFill>
                <a:latin typeface="Garet"/>
                <a:ea typeface="Garet"/>
                <a:cs typeface="Garet"/>
                <a:sym typeface="Garet"/>
              </a:rPr>
              <a:t>The appeal of social media platforms creating engaging content</a:t>
            </a:r>
          </a:p>
        </p:txBody>
      </p:sp>
      <p:sp>
        <p:nvSpPr>
          <p:cNvPr name="TextBox 8" id="8"/>
          <p:cNvSpPr txBox="true"/>
          <p:nvPr/>
        </p:nvSpPr>
        <p:spPr>
          <a:xfrm rot="0">
            <a:off x="10543187" y="6539987"/>
            <a:ext cx="4436532" cy="1234217"/>
          </a:xfrm>
          <a:prstGeom prst="rect">
            <a:avLst/>
          </a:prstGeom>
        </p:spPr>
        <p:txBody>
          <a:bodyPr anchor="t" rtlCol="false" tIns="0" lIns="0" bIns="0" rIns="0">
            <a:spAutoFit/>
          </a:bodyPr>
          <a:lstStyle/>
          <a:p>
            <a:pPr algn="ctr">
              <a:lnSpc>
                <a:spcPts val="3359"/>
              </a:lnSpc>
            </a:pPr>
            <a:r>
              <a:rPr lang="en-US" sz="2400" spc="-120">
                <a:solidFill>
                  <a:srgbClr val="000000"/>
                </a:solidFill>
                <a:latin typeface="Garet"/>
                <a:ea typeface="Garet"/>
                <a:cs typeface="Garet"/>
                <a:sym typeface="Garet"/>
              </a:rPr>
              <a:t>Two-way communication Utilizing analytics for better outcomes</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51507" y="3013129"/>
            <a:ext cx="468453" cy="468453"/>
          </a:xfrm>
          <a:custGeom>
            <a:avLst/>
            <a:gdLst/>
            <a:ahLst/>
            <a:cxnLst/>
            <a:rect r="r" b="b" t="t" l="l"/>
            <a:pathLst>
              <a:path h="468453" w="468453">
                <a:moveTo>
                  <a:pt x="0" y="0"/>
                </a:moveTo>
                <a:lnTo>
                  <a:pt x="468453" y="0"/>
                </a:lnTo>
                <a:lnTo>
                  <a:pt x="468453" y="468454"/>
                </a:lnTo>
                <a:lnTo>
                  <a:pt x="0" y="468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73944" y="-4274982"/>
            <a:ext cx="11460542" cy="9418482"/>
          </a:xfrm>
          <a:custGeom>
            <a:avLst/>
            <a:gdLst/>
            <a:ahLst/>
            <a:cxnLst/>
            <a:rect r="r" b="b" t="t" l="l"/>
            <a:pathLst>
              <a:path h="9418482" w="11460542">
                <a:moveTo>
                  <a:pt x="0" y="0"/>
                </a:moveTo>
                <a:lnTo>
                  <a:pt x="11460542" y="0"/>
                </a:lnTo>
                <a:lnTo>
                  <a:pt x="11460542" y="9418482"/>
                </a:lnTo>
                <a:lnTo>
                  <a:pt x="0" y="9418482"/>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21734" y="4435441"/>
            <a:ext cx="468453" cy="468453"/>
          </a:xfrm>
          <a:custGeom>
            <a:avLst/>
            <a:gdLst/>
            <a:ahLst/>
            <a:cxnLst/>
            <a:rect r="r" b="b" t="t" l="l"/>
            <a:pathLst>
              <a:path h="468453" w="468453">
                <a:moveTo>
                  <a:pt x="0" y="0"/>
                </a:moveTo>
                <a:lnTo>
                  <a:pt x="468453" y="0"/>
                </a:lnTo>
                <a:lnTo>
                  <a:pt x="468453" y="468453"/>
                </a:lnTo>
                <a:lnTo>
                  <a:pt x="0" y="468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flipV="true">
            <a:off x="7921734" y="5345811"/>
            <a:ext cx="9064435" cy="0"/>
          </a:xfrm>
          <a:prstGeom prst="line">
            <a:avLst/>
          </a:prstGeom>
          <a:ln cap="flat" w="38100">
            <a:solidFill>
              <a:srgbClr val="000000"/>
            </a:solidFill>
            <a:prstDash val="sysDash"/>
            <a:headEnd type="none" len="sm" w="sm"/>
            <a:tailEnd type="none" len="sm" w="sm"/>
          </a:ln>
        </p:spPr>
      </p:sp>
      <p:sp>
        <p:nvSpPr>
          <p:cNvPr name="Freeform 6" id="6"/>
          <p:cNvSpPr/>
          <p:nvPr/>
        </p:nvSpPr>
        <p:spPr>
          <a:xfrm flipH="false" flipV="false" rot="0">
            <a:off x="7921734" y="5774436"/>
            <a:ext cx="468453" cy="468453"/>
          </a:xfrm>
          <a:custGeom>
            <a:avLst/>
            <a:gdLst/>
            <a:ahLst/>
            <a:cxnLst/>
            <a:rect r="r" b="b" t="t" l="l"/>
            <a:pathLst>
              <a:path h="468453" w="468453">
                <a:moveTo>
                  <a:pt x="0" y="0"/>
                </a:moveTo>
                <a:lnTo>
                  <a:pt x="468453" y="0"/>
                </a:lnTo>
                <a:lnTo>
                  <a:pt x="468453" y="468454"/>
                </a:lnTo>
                <a:lnTo>
                  <a:pt x="0" y="468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7921734" y="6751482"/>
            <a:ext cx="9064435" cy="0"/>
          </a:xfrm>
          <a:prstGeom prst="line">
            <a:avLst/>
          </a:prstGeom>
          <a:ln cap="flat" w="38100">
            <a:solidFill>
              <a:srgbClr val="000000"/>
            </a:solidFill>
            <a:prstDash val="sysDash"/>
            <a:headEnd type="none" len="sm" w="sm"/>
            <a:tailEnd type="none" len="sm" w="sm"/>
          </a:ln>
        </p:spPr>
      </p:sp>
      <p:sp>
        <p:nvSpPr>
          <p:cNvPr name="Freeform 8" id="8"/>
          <p:cNvSpPr/>
          <p:nvPr/>
        </p:nvSpPr>
        <p:spPr>
          <a:xfrm flipH="false" flipV="false" rot="0">
            <a:off x="7951507" y="7180107"/>
            <a:ext cx="468453" cy="468453"/>
          </a:xfrm>
          <a:custGeom>
            <a:avLst/>
            <a:gdLst/>
            <a:ahLst/>
            <a:cxnLst/>
            <a:rect r="r" b="b" t="t" l="l"/>
            <a:pathLst>
              <a:path h="468453" w="468453">
                <a:moveTo>
                  <a:pt x="0" y="0"/>
                </a:moveTo>
                <a:lnTo>
                  <a:pt x="468453" y="0"/>
                </a:lnTo>
                <a:lnTo>
                  <a:pt x="468453" y="468453"/>
                </a:lnTo>
                <a:lnTo>
                  <a:pt x="0" y="4684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7951507" y="8214302"/>
            <a:ext cx="9064435" cy="0"/>
          </a:xfrm>
          <a:prstGeom prst="line">
            <a:avLst/>
          </a:prstGeom>
          <a:ln cap="flat" w="38100">
            <a:solidFill>
              <a:srgbClr val="000000"/>
            </a:solidFill>
            <a:prstDash val="sysDash"/>
            <a:headEnd type="none" len="sm" w="sm"/>
            <a:tailEnd type="none" len="sm" w="sm"/>
          </a:ln>
        </p:spPr>
      </p:sp>
      <p:sp>
        <p:nvSpPr>
          <p:cNvPr name="AutoShape 10" id="10"/>
          <p:cNvSpPr/>
          <p:nvPr/>
        </p:nvSpPr>
        <p:spPr>
          <a:xfrm>
            <a:off x="7921734" y="2567998"/>
            <a:ext cx="9034662" cy="0"/>
          </a:xfrm>
          <a:prstGeom prst="line">
            <a:avLst/>
          </a:prstGeom>
          <a:ln cap="flat" w="38100">
            <a:solidFill>
              <a:srgbClr val="000000"/>
            </a:solidFill>
            <a:prstDash val="sysDash"/>
            <a:headEnd type="none" len="sm" w="sm"/>
            <a:tailEnd type="none" len="sm" w="sm"/>
          </a:ln>
        </p:spPr>
      </p:sp>
      <p:sp>
        <p:nvSpPr>
          <p:cNvPr name="Freeform 11" id="11"/>
          <p:cNvSpPr/>
          <p:nvPr/>
        </p:nvSpPr>
        <p:spPr>
          <a:xfrm flipH="true" flipV="true" rot="-825760">
            <a:off x="-3962309" y="-3151502"/>
            <a:ext cx="14680573" cy="10943700"/>
          </a:xfrm>
          <a:custGeom>
            <a:avLst/>
            <a:gdLst/>
            <a:ahLst/>
            <a:cxnLst/>
            <a:rect r="r" b="b" t="t" l="l"/>
            <a:pathLst>
              <a:path h="10943700" w="14680573">
                <a:moveTo>
                  <a:pt x="14680573" y="10943699"/>
                </a:moveTo>
                <a:lnTo>
                  <a:pt x="0" y="10943699"/>
                </a:lnTo>
                <a:lnTo>
                  <a:pt x="0" y="0"/>
                </a:lnTo>
                <a:lnTo>
                  <a:pt x="14680573" y="0"/>
                </a:lnTo>
                <a:lnTo>
                  <a:pt x="14680573" y="1094369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882325" y="6110697"/>
            <a:ext cx="5461380" cy="2254250"/>
          </a:xfrm>
          <a:prstGeom prst="rect">
            <a:avLst/>
          </a:prstGeom>
        </p:spPr>
        <p:txBody>
          <a:bodyPr anchor="t" rtlCol="false" tIns="0" lIns="0" bIns="0" rIns="0">
            <a:spAutoFit/>
          </a:bodyPr>
          <a:lstStyle/>
          <a:p>
            <a:pPr algn="l">
              <a:lnSpc>
                <a:spcPts val="8800"/>
              </a:lnSpc>
            </a:pPr>
            <a:r>
              <a:rPr lang="en-US" sz="8000" spc="-400" b="true">
                <a:solidFill>
                  <a:srgbClr val="000000"/>
                </a:solidFill>
                <a:latin typeface="Garet Bold"/>
                <a:ea typeface="Garet Bold"/>
                <a:cs typeface="Garet Bold"/>
                <a:sym typeface="Garet Bold"/>
              </a:rPr>
              <a:t>Email Marketing</a:t>
            </a:r>
          </a:p>
        </p:txBody>
      </p:sp>
      <p:sp>
        <p:nvSpPr>
          <p:cNvPr name="TextBox 13" id="13"/>
          <p:cNvSpPr txBox="true"/>
          <p:nvPr/>
        </p:nvSpPr>
        <p:spPr>
          <a:xfrm rot="0">
            <a:off x="8747681" y="3011173"/>
            <a:ext cx="5685576" cy="481330"/>
          </a:xfrm>
          <a:prstGeom prst="rect">
            <a:avLst/>
          </a:prstGeom>
        </p:spPr>
        <p:txBody>
          <a:bodyPr anchor="t" rtlCol="false" tIns="0" lIns="0" bIns="0" rIns="0">
            <a:spAutoFit/>
          </a:bodyPr>
          <a:lstStyle/>
          <a:p>
            <a:pPr algn="l">
              <a:lnSpc>
                <a:spcPts val="3919"/>
              </a:lnSpc>
            </a:pPr>
            <a:r>
              <a:rPr lang="en-US" sz="2799" spc="-139">
                <a:solidFill>
                  <a:srgbClr val="000000"/>
                </a:solidFill>
                <a:latin typeface="Garet"/>
                <a:ea typeface="Garet"/>
                <a:cs typeface="Garet"/>
                <a:sym typeface="Garet"/>
              </a:rPr>
              <a:t>Effectiveness of email marketing</a:t>
            </a:r>
            <a:r>
              <a:rPr lang="en-US" sz="2799" spc="-139">
                <a:solidFill>
                  <a:srgbClr val="000000"/>
                </a:solidFill>
                <a:latin typeface="Garet"/>
                <a:ea typeface="Garet"/>
                <a:cs typeface="Garet"/>
                <a:sym typeface="Garet"/>
              </a:rPr>
              <a:t> </a:t>
            </a:r>
          </a:p>
        </p:txBody>
      </p:sp>
      <p:sp>
        <p:nvSpPr>
          <p:cNvPr name="TextBox 14" id="14"/>
          <p:cNvSpPr txBox="true"/>
          <p:nvPr/>
        </p:nvSpPr>
        <p:spPr>
          <a:xfrm rot="0">
            <a:off x="8747681" y="4402330"/>
            <a:ext cx="4176327" cy="481293"/>
          </a:xfrm>
          <a:prstGeom prst="rect">
            <a:avLst/>
          </a:prstGeom>
        </p:spPr>
        <p:txBody>
          <a:bodyPr anchor="t" rtlCol="false" tIns="0" lIns="0" bIns="0" rIns="0">
            <a:spAutoFit/>
          </a:bodyPr>
          <a:lstStyle/>
          <a:p>
            <a:pPr algn="l">
              <a:lnSpc>
                <a:spcPts val="3919"/>
              </a:lnSpc>
            </a:pPr>
            <a:r>
              <a:rPr lang="en-US" sz="2799" spc="-139">
                <a:solidFill>
                  <a:srgbClr val="000000"/>
                </a:solidFill>
                <a:latin typeface="Garet"/>
                <a:ea typeface="Garet"/>
                <a:cs typeface="Garet"/>
                <a:sym typeface="Garet"/>
              </a:rPr>
              <a:t>Building an email list</a:t>
            </a:r>
            <a:r>
              <a:rPr lang="en-US" sz="2799" spc="-139">
                <a:solidFill>
                  <a:srgbClr val="000000"/>
                </a:solidFill>
                <a:latin typeface="Garet"/>
                <a:ea typeface="Garet"/>
                <a:cs typeface="Garet"/>
                <a:sym typeface="Garet"/>
              </a:rPr>
              <a:t> </a:t>
            </a:r>
          </a:p>
        </p:txBody>
      </p:sp>
      <p:sp>
        <p:nvSpPr>
          <p:cNvPr name="TextBox 15" id="15"/>
          <p:cNvSpPr txBox="true"/>
          <p:nvPr/>
        </p:nvSpPr>
        <p:spPr>
          <a:xfrm rot="0">
            <a:off x="8717908" y="5772480"/>
            <a:ext cx="8112449" cy="481293"/>
          </a:xfrm>
          <a:prstGeom prst="rect">
            <a:avLst/>
          </a:prstGeom>
        </p:spPr>
        <p:txBody>
          <a:bodyPr anchor="t" rtlCol="false" tIns="0" lIns="0" bIns="0" rIns="0">
            <a:spAutoFit/>
          </a:bodyPr>
          <a:lstStyle/>
          <a:p>
            <a:pPr algn="l">
              <a:lnSpc>
                <a:spcPts val="3919"/>
              </a:lnSpc>
            </a:pPr>
            <a:r>
              <a:rPr lang="en-US" sz="2799" spc="-139">
                <a:solidFill>
                  <a:srgbClr val="000000"/>
                </a:solidFill>
                <a:latin typeface="Garet"/>
                <a:ea typeface="Garet"/>
                <a:cs typeface="Garet"/>
                <a:sym typeface="Garet"/>
              </a:rPr>
              <a:t>Creating personalized and targeted campaigns</a:t>
            </a:r>
            <a:r>
              <a:rPr lang="en-US" sz="2799" spc="-139">
                <a:solidFill>
                  <a:srgbClr val="000000"/>
                </a:solidFill>
                <a:latin typeface="Garet"/>
                <a:ea typeface="Garet"/>
                <a:cs typeface="Garet"/>
                <a:sym typeface="Garet"/>
              </a:rPr>
              <a:t> </a:t>
            </a:r>
          </a:p>
        </p:txBody>
      </p:sp>
      <p:sp>
        <p:nvSpPr>
          <p:cNvPr name="AutoShape 16" id="16"/>
          <p:cNvSpPr/>
          <p:nvPr/>
        </p:nvSpPr>
        <p:spPr>
          <a:xfrm>
            <a:off x="7951507" y="3997291"/>
            <a:ext cx="9034662" cy="0"/>
          </a:xfrm>
          <a:prstGeom prst="line">
            <a:avLst/>
          </a:prstGeom>
          <a:ln cap="flat" w="38100">
            <a:solidFill>
              <a:srgbClr val="000000"/>
            </a:solidFill>
            <a:prstDash val="sysDash"/>
            <a:headEnd type="none" len="sm" w="sm"/>
            <a:tailEnd type="none" len="sm" w="sm"/>
          </a:ln>
        </p:spPr>
      </p:sp>
      <p:sp>
        <p:nvSpPr>
          <p:cNvPr name="TextBox 17" id="17"/>
          <p:cNvSpPr txBox="true"/>
          <p:nvPr/>
        </p:nvSpPr>
        <p:spPr>
          <a:xfrm rot="0">
            <a:off x="8747681" y="7178151"/>
            <a:ext cx="8112449" cy="481293"/>
          </a:xfrm>
          <a:prstGeom prst="rect">
            <a:avLst/>
          </a:prstGeom>
        </p:spPr>
        <p:txBody>
          <a:bodyPr anchor="t" rtlCol="false" tIns="0" lIns="0" bIns="0" rIns="0">
            <a:spAutoFit/>
          </a:bodyPr>
          <a:lstStyle/>
          <a:p>
            <a:pPr algn="l">
              <a:lnSpc>
                <a:spcPts val="3919"/>
              </a:lnSpc>
            </a:pPr>
            <a:r>
              <a:rPr lang="en-US" sz="2799" spc="-139">
                <a:solidFill>
                  <a:srgbClr val="000000"/>
                </a:solidFill>
                <a:latin typeface="Garet"/>
                <a:ea typeface="Garet"/>
                <a:cs typeface="Garet"/>
                <a:sym typeface="Garet"/>
              </a:rPr>
              <a:t>Analyzing email metrics</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830537" y="4520221"/>
            <a:ext cx="10777818" cy="8328314"/>
          </a:xfrm>
          <a:custGeom>
            <a:avLst/>
            <a:gdLst/>
            <a:ahLst/>
            <a:cxnLst/>
            <a:rect r="r" b="b" t="t" l="l"/>
            <a:pathLst>
              <a:path h="8328314" w="10777818">
                <a:moveTo>
                  <a:pt x="10777817" y="0"/>
                </a:moveTo>
                <a:lnTo>
                  <a:pt x="0" y="0"/>
                </a:lnTo>
                <a:lnTo>
                  <a:pt x="0" y="8328313"/>
                </a:lnTo>
                <a:lnTo>
                  <a:pt x="10777817" y="8328313"/>
                </a:lnTo>
                <a:lnTo>
                  <a:pt x="10777817"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13086">
            <a:off x="11157391" y="-2406735"/>
            <a:ext cx="12203818" cy="7743877"/>
          </a:xfrm>
          <a:custGeom>
            <a:avLst/>
            <a:gdLst/>
            <a:ahLst/>
            <a:cxnLst/>
            <a:rect r="r" b="b" t="t" l="l"/>
            <a:pathLst>
              <a:path h="7743877" w="12203818">
                <a:moveTo>
                  <a:pt x="0" y="0"/>
                </a:moveTo>
                <a:lnTo>
                  <a:pt x="12203818" y="0"/>
                </a:lnTo>
                <a:lnTo>
                  <a:pt x="12203818" y="7743877"/>
                </a:lnTo>
                <a:lnTo>
                  <a:pt x="0" y="7743877"/>
                </a:lnTo>
                <a:lnTo>
                  <a:pt x="0" y="0"/>
                </a:lnTo>
                <a:close/>
              </a:path>
            </a:pathLst>
          </a:custGeom>
          <a:blipFill>
            <a:blip r:embed="rId4">
              <a:alphaModFix amt="39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85900" y="5312527"/>
            <a:ext cx="15202276" cy="3371850"/>
            <a:chOff x="0" y="0"/>
            <a:chExt cx="4003892" cy="888059"/>
          </a:xfrm>
        </p:grpSpPr>
        <p:sp>
          <p:nvSpPr>
            <p:cNvPr name="Freeform 5" id="5"/>
            <p:cNvSpPr/>
            <p:nvPr/>
          </p:nvSpPr>
          <p:spPr>
            <a:xfrm flipH="false" flipV="false" rot="0">
              <a:off x="0" y="0"/>
              <a:ext cx="4003892" cy="888059"/>
            </a:xfrm>
            <a:custGeom>
              <a:avLst/>
              <a:gdLst/>
              <a:ahLst/>
              <a:cxnLst/>
              <a:rect r="r" b="b" t="t" l="l"/>
              <a:pathLst>
                <a:path h="888059" w="4003892">
                  <a:moveTo>
                    <a:pt x="0" y="0"/>
                  </a:moveTo>
                  <a:lnTo>
                    <a:pt x="4003892" y="0"/>
                  </a:lnTo>
                  <a:lnTo>
                    <a:pt x="4003892" y="888059"/>
                  </a:lnTo>
                  <a:lnTo>
                    <a:pt x="0" y="888059"/>
                  </a:lnTo>
                  <a:close/>
                </a:path>
              </a:pathLst>
            </a:custGeom>
            <a:solidFill>
              <a:srgbClr val="000000"/>
            </a:solidFill>
            <a:ln w="28575" cap="sq">
              <a:solidFill>
                <a:srgbClr val="FFFFFF"/>
              </a:solidFill>
              <a:prstDash val="solid"/>
              <a:miter/>
            </a:ln>
          </p:spPr>
        </p:sp>
        <p:sp>
          <p:nvSpPr>
            <p:cNvPr name="TextBox 6" id="6"/>
            <p:cNvSpPr txBox="true"/>
            <p:nvPr/>
          </p:nvSpPr>
          <p:spPr>
            <a:xfrm>
              <a:off x="0" y="-38100"/>
              <a:ext cx="4003892" cy="926159"/>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558372" y="2207181"/>
            <a:ext cx="5461380" cy="2254250"/>
          </a:xfrm>
          <a:prstGeom prst="rect">
            <a:avLst/>
          </a:prstGeom>
        </p:spPr>
        <p:txBody>
          <a:bodyPr anchor="t" rtlCol="false" tIns="0" lIns="0" bIns="0" rIns="0">
            <a:spAutoFit/>
          </a:bodyPr>
          <a:lstStyle/>
          <a:p>
            <a:pPr algn="just">
              <a:lnSpc>
                <a:spcPts val="8800"/>
              </a:lnSpc>
            </a:pPr>
            <a:r>
              <a:rPr lang="en-US" b="true" sz="8000" spc="-400">
                <a:solidFill>
                  <a:srgbClr val="000000"/>
                </a:solidFill>
                <a:latin typeface="Garet Bold"/>
                <a:ea typeface="Garet Bold"/>
                <a:cs typeface="Garet Bold"/>
                <a:sym typeface="Garet Bold"/>
              </a:rPr>
              <a:t>Content Marketing</a:t>
            </a:r>
          </a:p>
        </p:txBody>
      </p:sp>
      <p:sp>
        <p:nvSpPr>
          <p:cNvPr name="Freeform 8" id="8"/>
          <p:cNvSpPr/>
          <p:nvPr/>
        </p:nvSpPr>
        <p:spPr>
          <a:xfrm flipH="false" flipV="false" rot="0">
            <a:off x="2282379" y="6115448"/>
            <a:ext cx="350105" cy="322972"/>
          </a:xfrm>
          <a:custGeom>
            <a:avLst/>
            <a:gdLst/>
            <a:ahLst/>
            <a:cxnLst/>
            <a:rect r="r" b="b" t="t" l="l"/>
            <a:pathLst>
              <a:path h="322972" w="350105">
                <a:moveTo>
                  <a:pt x="0" y="0"/>
                </a:moveTo>
                <a:lnTo>
                  <a:pt x="350105" y="0"/>
                </a:lnTo>
                <a:lnTo>
                  <a:pt x="350105" y="322972"/>
                </a:lnTo>
                <a:lnTo>
                  <a:pt x="0" y="322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82379" y="7206901"/>
            <a:ext cx="350105" cy="322972"/>
          </a:xfrm>
          <a:custGeom>
            <a:avLst/>
            <a:gdLst/>
            <a:ahLst/>
            <a:cxnLst/>
            <a:rect r="r" b="b" t="t" l="l"/>
            <a:pathLst>
              <a:path h="322972" w="350105">
                <a:moveTo>
                  <a:pt x="0" y="0"/>
                </a:moveTo>
                <a:lnTo>
                  <a:pt x="350105" y="0"/>
                </a:lnTo>
                <a:lnTo>
                  <a:pt x="350105" y="322972"/>
                </a:lnTo>
                <a:lnTo>
                  <a:pt x="0" y="322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361675" y="6115448"/>
            <a:ext cx="350105" cy="322972"/>
          </a:xfrm>
          <a:custGeom>
            <a:avLst/>
            <a:gdLst/>
            <a:ahLst/>
            <a:cxnLst/>
            <a:rect r="r" b="b" t="t" l="l"/>
            <a:pathLst>
              <a:path h="322972" w="350105">
                <a:moveTo>
                  <a:pt x="0" y="0"/>
                </a:moveTo>
                <a:lnTo>
                  <a:pt x="350105" y="0"/>
                </a:lnTo>
                <a:lnTo>
                  <a:pt x="350105" y="322972"/>
                </a:lnTo>
                <a:lnTo>
                  <a:pt x="0" y="322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361675" y="7158874"/>
            <a:ext cx="350105" cy="322972"/>
          </a:xfrm>
          <a:custGeom>
            <a:avLst/>
            <a:gdLst/>
            <a:ahLst/>
            <a:cxnLst/>
            <a:rect r="r" b="b" t="t" l="l"/>
            <a:pathLst>
              <a:path h="322972" w="350105">
                <a:moveTo>
                  <a:pt x="0" y="0"/>
                </a:moveTo>
                <a:lnTo>
                  <a:pt x="350105" y="0"/>
                </a:lnTo>
                <a:lnTo>
                  <a:pt x="350105" y="322972"/>
                </a:lnTo>
                <a:lnTo>
                  <a:pt x="0" y="322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896712" y="6059801"/>
            <a:ext cx="6464963" cy="396166"/>
          </a:xfrm>
          <a:prstGeom prst="rect">
            <a:avLst/>
          </a:prstGeom>
        </p:spPr>
        <p:txBody>
          <a:bodyPr anchor="t" rtlCol="false" tIns="0" lIns="0" bIns="0" rIns="0">
            <a:spAutoFit/>
          </a:bodyPr>
          <a:lstStyle/>
          <a:p>
            <a:pPr algn="l">
              <a:lnSpc>
                <a:spcPts val="3359"/>
              </a:lnSpc>
            </a:pPr>
            <a:r>
              <a:rPr lang="en-US" sz="2400" spc="-120">
                <a:solidFill>
                  <a:srgbClr val="FFFFFF"/>
                </a:solidFill>
                <a:latin typeface="Garet"/>
                <a:ea typeface="Garet"/>
                <a:cs typeface="Garet"/>
                <a:sym typeface="Garet"/>
              </a:rPr>
              <a:t>The significance of content marketing</a:t>
            </a:r>
            <a:r>
              <a:rPr lang="en-US" sz="2400" spc="-120">
                <a:solidFill>
                  <a:srgbClr val="FFFFFF"/>
                </a:solidFill>
                <a:latin typeface="Garet"/>
                <a:ea typeface="Garet"/>
                <a:cs typeface="Garet"/>
                <a:sym typeface="Garet"/>
              </a:rPr>
              <a:t> </a:t>
            </a:r>
          </a:p>
        </p:txBody>
      </p:sp>
      <p:sp>
        <p:nvSpPr>
          <p:cNvPr name="TextBox 13" id="13"/>
          <p:cNvSpPr txBox="true"/>
          <p:nvPr/>
        </p:nvSpPr>
        <p:spPr>
          <a:xfrm rot="0">
            <a:off x="2896712" y="7151254"/>
            <a:ext cx="6464963" cy="396166"/>
          </a:xfrm>
          <a:prstGeom prst="rect">
            <a:avLst/>
          </a:prstGeom>
        </p:spPr>
        <p:txBody>
          <a:bodyPr anchor="t" rtlCol="false" tIns="0" lIns="0" bIns="0" rIns="0">
            <a:spAutoFit/>
          </a:bodyPr>
          <a:lstStyle/>
          <a:p>
            <a:pPr algn="l">
              <a:lnSpc>
                <a:spcPts val="3359"/>
              </a:lnSpc>
            </a:pPr>
            <a:r>
              <a:rPr lang="en-US" sz="2400" spc="-120">
                <a:solidFill>
                  <a:srgbClr val="FFFFFF"/>
                </a:solidFill>
                <a:latin typeface="Garet"/>
                <a:ea typeface="Garet"/>
                <a:cs typeface="Garet"/>
                <a:sym typeface="Garet"/>
              </a:rPr>
              <a:t>Providing valuable information</a:t>
            </a:r>
            <a:r>
              <a:rPr lang="en-US" sz="2400" spc="-120">
                <a:solidFill>
                  <a:srgbClr val="FFFFFF"/>
                </a:solidFill>
                <a:latin typeface="Garet"/>
                <a:ea typeface="Garet"/>
                <a:cs typeface="Garet"/>
                <a:sym typeface="Garet"/>
              </a:rPr>
              <a:t> </a:t>
            </a:r>
          </a:p>
        </p:txBody>
      </p:sp>
      <p:sp>
        <p:nvSpPr>
          <p:cNvPr name="TextBox 14" id="14"/>
          <p:cNvSpPr txBox="true"/>
          <p:nvPr/>
        </p:nvSpPr>
        <p:spPr>
          <a:xfrm rot="0">
            <a:off x="9976008" y="6059801"/>
            <a:ext cx="6464963" cy="396166"/>
          </a:xfrm>
          <a:prstGeom prst="rect">
            <a:avLst/>
          </a:prstGeom>
        </p:spPr>
        <p:txBody>
          <a:bodyPr anchor="t" rtlCol="false" tIns="0" lIns="0" bIns="0" rIns="0">
            <a:spAutoFit/>
          </a:bodyPr>
          <a:lstStyle/>
          <a:p>
            <a:pPr algn="l">
              <a:lnSpc>
                <a:spcPts val="3359"/>
              </a:lnSpc>
            </a:pPr>
            <a:r>
              <a:rPr lang="en-US" sz="2400" spc="-120">
                <a:solidFill>
                  <a:srgbClr val="FFFFFF"/>
                </a:solidFill>
                <a:latin typeface="Garet"/>
                <a:ea typeface="Garet"/>
                <a:cs typeface="Garet"/>
                <a:sym typeface="Garet"/>
              </a:rPr>
              <a:t>Building brand authority</a:t>
            </a:r>
            <a:r>
              <a:rPr lang="en-US" sz="2400" spc="-120">
                <a:solidFill>
                  <a:srgbClr val="FFFFFF"/>
                </a:solidFill>
                <a:latin typeface="Garet"/>
                <a:ea typeface="Garet"/>
                <a:cs typeface="Garet"/>
                <a:sym typeface="Garet"/>
              </a:rPr>
              <a:t> </a:t>
            </a:r>
          </a:p>
        </p:txBody>
      </p:sp>
      <p:sp>
        <p:nvSpPr>
          <p:cNvPr name="TextBox 15" id="15"/>
          <p:cNvSpPr txBox="true"/>
          <p:nvPr/>
        </p:nvSpPr>
        <p:spPr>
          <a:xfrm rot="0">
            <a:off x="9976008" y="7103227"/>
            <a:ext cx="5893463" cy="815191"/>
          </a:xfrm>
          <a:prstGeom prst="rect">
            <a:avLst/>
          </a:prstGeom>
        </p:spPr>
        <p:txBody>
          <a:bodyPr anchor="t" rtlCol="false" tIns="0" lIns="0" bIns="0" rIns="0">
            <a:spAutoFit/>
          </a:bodyPr>
          <a:lstStyle/>
          <a:p>
            <a:pPr algn="l">
              <a:lnSpc>
                <a:spcPts val="3359"/>
              </a:lnSpc>
            </a:pPr>
            <a:r>
              <a:rPr lang="en-US" sz="2400" spc="-120">
                <a:solidFill>
                  <a:srgbClr val="FFFFFF"/>
                </a:solidFill>
                <a:latin typeface="Garet"/>
                <a:ea typeface="Garet"/>
                <a:cs typeface="Garet"/>
                <a:sym typeface="Garet"/>
              </a:rPr>
              <a:t>Creating and distributing relevant and engaging content</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39573">
            <a:off x="14490367" y="1560847"/>
            <a:ext cx="7800674" cy="9885646"/>
          </a:xfrm>
          <a:custGeom>
            <a:avLst/>
            <a:gdLst/>
            <a:ahLst/>
            <a:cxnLst/>
            <a:rect r="r" b="b" t="t" l="l"/>
            <a:pathLst>
              <a:path h="9885646" w="7800674">
                <a:moveTo>
                  <a:pt x="0" y="0"/>
                </a:moveTo>
                <a:lnTo>
                  <a:pt x="7800674" y="0"/>
                </a:lnTo>
                <a:lnTo>
                  <a:pt x="7800674" y="9885646"/>
                </a:lnTo>
                <a:lnTo>
                  <a:pt x="0" y="9885646"/>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30489" y="5143500"/>
            <a:ext cx="13731283" cy="3230988"/>
            <a:chOff x="0" y="0"/>
            <a:chExt cx="3616470" cy="850960"/>
          </a:xfrm>
        </p:grpSpPr>
        <p:sp>
          <p:nvSpPr>
            <p:cNvPr name="Freeform 4" id="4"/>
            <p:cNvSpPr/>
            <p:nvPr/>
          </p:nvSpPr>
          <p:spPr>
            <a:xfrm flipH="false" flipV="false" rot="0">
              <a:off x="0" y="0"/>
              <a:ext cx="3616470" cy="850960"/>
            </a:xfrm>
            <a:custGeom>
              <a:avLst/>
              <a:gdLst/>
              <a:ahLst/>
              <a:cxnLst/>
              <a:rect r="r" b="b" t="t" l="l"/>
              <a:pathLst>
                <a:path h="850960" w="3616470">
                  <a:moveTo>
                    <a:pt x="0" y="0"/>
                  </a:moveTo>
                  <a:lnTo>
                    <a:pt x="3616470" y="0"/>
                  </a:lnTo>
                  <a:lnTo>
                    <a:pt x="3616470" y="850960"/>
                  </a:lnTo>
                  <a:lnTo>
                    <a:pt x="0" y="850960"/>
                  </a:lnTo>
                  <a:close/>
                </a:path>
              </a:pathLst>
            </a:custGeom>
            <a:solidFill>
              <a:srgbClr val="000000">
                <a:alpha val="0"/>
              </a:srgbClr>
            </a:solidFill>
            <a:ln w="38100" cap="sq">
              <a:solidFill>
                <a:srgbClr val="000000"/>
              </a:solidFill>
              <a:prstDash val="solid"/>
              <a:miter/>
            </a:ln>
          </p:spPr>
        </p:sp>
        <p:sp>
          <p:nvSpPr>
            <p:cNvPr name="TextBox 5" id="5"/>
            <p:cNvSpPr txBox="true"/>
            <p:nvPr/>
          </p:nvSpPr>
          <p:spPr>
            <a:xfrm>
              <a:off x="0" y="-38100"/>
              <a:ext cx="3616470" cy="889060"/>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3328620" y="5786446"/>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28620" y="6530423"/>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328620" y="7273908"/>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990696" y="7247401"/>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990696" y="5813446"/>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990696" y="6556931"/>
            <a:ext cx="229729" cy="286400"/>
          </a:xfrm>
          <a:custGeom>
            <a:avLst/>
            <a:gdLst/>
            <a:ahLst/>
            <a:cxnLst/>
            <a:rect r="r" b="b" t="t" l="l"/>
            <a:pathLst>
              <a:path h="286400" w="229729">
                <a:moveTo>
                  <a:pt x="0" y="0"/>
                </a:moveTo>
                <a:lnTo>
                  <a:pt x="229729" y="0"/>
                </a:lnTo>
                <a:lnTo>
                  <a:pt x="229729" y="286400"/>
                </a:lnTo>
                <a:lnTo>
                  <a:pt x="0" y="2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1039767">
            <a:off x="-3593536" y="-85228"/>
            <a:ext cx="13844312" cy="7450757"/>
          </a:xfrm>
          <a:custGeom>
            <a:avLst/>
            <a:gdLst/>
            <a:ahLst/>
            <a:cxnLst/>
            <a:rect r="r" b="b" t="t" l="l"/>
            <a:pathLst>
              <a:path h="7450757" w="13844312">
                <a:moveTo>
                  <a:pt x="0" y="0"/>
                </a:moveTo>
                <a:lnTo>
                  <a:pt x="13844312" y="0"/>
                </a:lnTo>
                <a:lnTo>
                  <a:pt x="13844312" y="7450758"/>
                </a:lnTo>
                <a:lnTo>
                  <a:pt x="0" y="74507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4267365" y="2228551"/>
            <a:ext cx="9264689" cy="2254250"/>
          </a:xfrm>
          <a:prstGeom prst="rect">
            <a:avLst/>
          </a:prstGeom>
        </p:spPr>
        <p:txBody>
          <a:bodyPr anchor="t" rtlCol="false" tIns="0" lIns="0" bIns="0" rIns="0">
            <a:spAutoFit/>
          </a:bodyPr>
          <a:lstStyle/>
          <a:p>
            <a:pPr algn="ctr">
              <a:lnSpc>
                <a:spcPts val="8800"/>
              </a:lnSpc>
            </a:pPr>
            <a:r>
              <a:rPr lang="en-US" b="true" sz="8000" spc="-400">
                <a:solidFill>
                  <a:srgbClr val="000000"/>
                </a:solidFill>
                <a:latin typeface="Garet Bold"/>
                <a:ea typeface="Garet Bold"/>
                <a:cs typeface="Garet Bold"/>
                <a:sym typeface="Garet Bold"/>
              </a:rPr>
              <a:t>Pay-Per-Click (PPC) Advertising</a:t>
            </a:r>
          </a:p>
        </p:txBody>
      </p:sp>
      <p:sp>
        <p:nvSpPr>
          <p:cNvPr name="TextBox 14" id="14"/>
          <p:cNvSpPr txBox="true"/>
          <p:nvPr/>
        </p:nvSpPr>
        <p:spPr>
          <a:xfrm rot="0">
            <a:off x="3815678" y="5693018"/>
            <a:ext cx="6142398"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The concept of PPC-based advertising</a:t>
            </a:r>
            <a:r>
              <a:rPr lang="en-US" sz="2400" spc="-120">
                <a:solidFill>
                  <a:srgbClr val="000000"/>
                </a:solidFill>
                <a:latin typeface="Garet"/>
                <a:ea typeface="Garet"/>
                <a:cs typeface="Garet"/>
                <a:sym typeface="Garet"/>
              </a:rPr>
              <a:t> </a:t>
            </a:r>
          </a:p>
        </p:txBody>
      </p:sp>
      <p:sp>
        <p:nvSpPr>
          <p:cNvPr name="TextBox 15" id="15"/>
          <p:cNvSpPr txBox="true"/>
          <p:nvPr/>
        </p:nvSpPr>
        <p:spPr>
          <a:xfrm rot="0">
            <a:off x="3815678" y="6436995"/>
            <a:ext cx="6578403"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Generating immediate and targeted traffic</a:t>
            </a:r>
          </a:p>
        </p:txBody>
      </p:sp>
      <p:sp>
        <p:nvSpPr>
          <p:cNvPr name="TextBox 16" id="16"/>
          <p:cNvSpPr txBox="true"/>
          <p:nvPr/>
        </p:nvSpPr>
        <p:spPr>
          <a:xfrm rot="0">
            <a:off x="3815678" y="7180480"/>
            <a:ext cx="6083369"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Advertising platforms</a:t>
            </a:r>
          </a:p>
        </p:txBody>
      </p:sp>
      <p:sp>
        <p:nvSpPr>
          <p:cNvPr name="TextBox 17" id="17"/>
          <p:cNvSpPr txBox="true"/>
          <p:nvPr/>
        </p:nvSpPr>
        <p:spPr>
          <a:xfrm rot="0">
            <a:off x="11477754" y="7153973"/>
            <a:ext cx="4108600"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Performance monitoring</a:t>
            </a:r>
          </a:p>
        </p:txBody>
      </p:sp>
      <p:sp>
        <p:nvSpPr>
          <p:cNvPr name="TextBox 18" id="18"/>
          <p:cNvSpPr txBox="true"/>
          <p:nvPr/>
        </p:nvSpPr>
        <p:spPr>
          <a:xfrm rot="0">
            <a:off x="11477754" y="5720017"/>
            <a:ext cx="4108600"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Campaign setup</a:t>
            </a:r>
          </a:p>
        </p:txBody>
      </p:sp>
      <p:sp>
        <p:nvSpPr>
          <p:cNvPr name="TextBox 19" id="19"/>
          <p:cNvSpPr txBox="true"/>
          <p:nvPr/>
        </p:nvSpPr>
        <p:spPr>
          <a:xfrm rot="0">
            <a:off x="11507268" y="6463994"/>
            <a:ext cx="4079086" cy="432435"/>
          </a:xfrm>
          <a:prstGeom prst="rect">
            <a:avLst/>
          </a:prstGeom>
        </p:spPr>
        <p:txBody>
          <a:bodyPr anchor="t" rtlCol="false" tIns="0" lIns="0" bIns="0" rIns="0">
            <a:spAutoFit/>
          </a:bodyPr>
          <a:lstStyle/>
          <a:p>
            <a:pPr algn="just">
              <a:lnSpc>
                <a:spcPts val="3600"/>
              </a:lnSpc>
            </a:pPr>
            <a:r>
              <a:rPr lang="en-US" sz="2400" spc="-120">
                <a:solidFill>
                  <a:srgbClr val="000000"/>
                </a:solidFill>
                <a:latin typeface="Garet"/>
                <a:ea typeface="Garet"/>
                <a:cs typeface="Garet"/>
                <a:sym typeface="Garet"/>
              </a:rPr>
              <a:t>Keyword optimization</a:t>
            </a:r>
            <a:r>
              <a:rPr lang="en-US" sz="2400" spc="-120">
                <a:solidFill>
                  <a:srgbClr val="000000"/>
                </a:solidFill>
                <a:latin typeface="Garet"/>
                <a:ea typeface="Garet"/>
                <a:cs typeface="Garet"/>
                <a:sym typeface="Garet"/>
              </a:rPr>
              <a:t> </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500507" y="2952750"/>
            <a:ext cx="10148883" cy="12029926"/>
          </a:xfrm>
          <a:custGeom>
            <a:avLst/>
            <a:gdLst/>
            <a:ahLst/>
            <a:cxnLst/>
            <a:rect r="r" b="b" t="t" l="l"/>
            <a:pathLst>
              <a:path h="12029926" w="10148883">
                <a:moveTo>
                  <a:pt x="10148883" y="0"/>
                </a:moveTo>
                <a:lnTo>
                  <a:pt x="0" y="0"/>
                </a:lnTo>
                <a:lnTo>
                  <a:pt x="0" y="12029926"/>
                </a:lnTo>
                <a:lnTo>
                  <a:pt x="10148883" y="12029926"/>
                </a:lnTo>
                <a:lnTo>
                  <a:pt x="10148883"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55344" y="2151571"/>
            <a:ext cx="8454200" cy="5793359"/>
            <a:chOff x="0" y="0"/>
            <a:chExt cx="2226621" cy="1525823"/>
          </a:xfrm>
        </p:grpSpPr>
        <p:sp>
          <p:nvSpPr>
            <p:cNvPr name="Freeform 4" id="4"/>
            <p:cNvSpPr/>
            <p:nvPr/>
          </p:nvSpPr>
          <p:spPr>
            <a:xfrm flipH="false" flipV="false" rot="0">
              <a:off x="0" y="0"/>
              <a:ext cx="2226620" cy="1525823"/>
            </a:xfrm>
            <a:custGeom>
              <a:avLst/>
              <a:gdLst/>
              <a:ahLst/>
              <a:cxnLst/>
              <a:rect r="r" b="b" t="t" l="l"/>
              <a:pathLst>
                <a:path h="1525823" w="2226620">
                  <a:moveTo>
                    <a:pt x="17399" y="0"/>
                  </a:moveTo>
                  <a:lnTo>
                    <a:pt x="2209221" y="0"/>
                  </a:lnTo>
                  <a:cubicBezTo>
                    <a:pt x="2218831" y="0"/>
                    <a:pt x="2226620" y="7790"/>
                    <a:pt x="2226620" y="17399"/>
                  </a:cubicBezTo>
                  <a:lnTo>
                    <a:pt x="2226620" y="1508424"/>
                  </a:lnTo>
                  <a:cubicBezTo>
                    <a:pt x="2226620" y="1518033"/>
                    <a:pt x="2218831" y="1525823"/>
                    <a:pt x="2209221" y="1525823"/>
                  </a:cubicBezTo>
                  <a:lnTo>
                    <a:pt x="17399" y="1525823"/>
                  </a:lnTo>
                  <a:cubicBezTo>
                    <a:pt x="7790" y="1525823"/>
                    <a:pt x="0" y="1518033"/>
                    <a:pt x="0" y="1508424"/>
                  </a:cubicBezTo>
                  <a:lnTo>
                    <a:pt x="0" y="17399"/>
                  </a:lnTo>
                  <a:cubicBezTo>
                    <a:pt x="0" y="7790"/>
                    <a:pt x="7790" y="0"/>
                    <a:pt x="17399" y="0"/>
                  </a:cubicBezTo>
                  <a:close/>
                </a:path>
              </a:pathLst>
            </a:custGeom>
            <a:solidFill>
              <a:srgbClr val="000000">
                <a:alpha val="17647"/>
              </a:srgbClr>
            </a:solidFill>
          </p:spPr>
        </p:sp>
        <p:sp>
          <p:nvSpPr>
            <p:cNvPr name="TextBox 5" id="5"/>
            <p:cNvSpPr txBox="true"/>
            <p:nvPr/>
          </p:nvSpPr>
          <p:spPr>
            <a:xfrm>
              <a:off x="0" y="-38100"/>
              <a:ext cx="2226621" cy="1563923"/>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a:off x="8355344" y="3371850"/>
            <a:ext cx="8454200" cy="0"/>
          </a:xfrm>
          <a:prstGeom prst="line">
            <a:avLst/>
          </a:prstGeom>
          <a:ln cap="flat" w="38100">
            <a:solidFill>
              <a:srgbClr val="000000"/>
            </a:solidFill>
            <a:prstDash val="solid"/>
            <a:headEnd type="none" len="sm" w="sm"/>
            <a:tailEnd type="none" len="sm" w="sm"/>
          </a:ln>
        </p:spPr>
      </p:sp>
      <p:sp>
        <p:nvSpPr>
          <p:cNvPr name="AutoShape 7" id="7"/>
          <p:cNvSpPr/>
          <p:nvPr/>
        </p:nvSpPr>
        <p:spPr>
          <a:xfrm>
            <a:off x="8355344" y="4705350"/>
            <a:ext cx="8513161" cy="0"/>
          </a:xfrm>
          <a:prstGeom prst="line">
            <a:avLst/>
          </a:prstGeom>
          <a:ln cap="flat" w="38100">
            <a:solidFill>
              <a:srgbClr val="000000"/>
            </a:solidFill>
            <a:prstDash val="solid"/>
            <a:headEnd type="none" len="sm" w="sm"/>
            <a:tailEnd type="none" len="sm" w="sm"/>
          </a:ln>
        </p:spPr>
      </p:sp>
      <p:sp>
        <p:nvSpPr>
          <p:cNvPr name="AutoShape 8" id="8"/>
          <p:cNvSpPr/>
          <p:nvPr/>
        </p:nvSpPr>
        <p:spPr>
          <a:xfrm>
            <a:off x="8355344" y="6289675"/>
            <a:ext cx="8513161" cy="0"/>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true" rot="-3754645">
            <a:off x="-1623492" y="-3033508"/>
            <a:ext cx="12144481" cy="9053159"/>
          </a:xfrm>
          <a:custGeom>
            <a:avLst/>
            <a:gdLst/>
            <a:ahLst/>
            <a:cxnLst/>
            <a:rect r="r" b="b" t="t" l="l"/>
            <a:pathLst>
              <a:path h="9053159" w="12144481">
                <a:moveTo>
                  <a:pt x="0" y="9053159"/>
                </a:moveTo>
                <a:lnTo>
                  <a:pt x="12144481" y="9053159"/>
                </a:lnTo>
                <a:lnTo>
                  <a:pt x="12144481" y="0"/>
                </a:lnTo>
                <a:lnTo>
                  <a:pt x="0" y="0"/>
                </a:lnTo>
                <a:lnTo>
                  <a:pt x="0" y="905315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30856" y="5600700"/>
            <a:ext cx="6016784" cy="2254250"/>
          </a:xfrm>
          <a:prstGeom prst="rect">
            <a:avLst/>
          </a:prstGeom>
        </p:spPr>
        <p:txBody>
          <a:bodyPr anchor="t" rtlCol="false" tIns="0" lIns="0" bIns="0" rIns="0">
            <a:spAutoFit/>
          </a:bodyPr>
          <a:lstStyle/>
          <a:p>
            <a:pPr algn="ctr">
              <a:lnSpc>
                <a:spcPts val="8800"/>
              </a:lnSpc>
            </a:pPr>
            <a:r>
              <a:rPr lang="en-US" b="true" sz="8000" spc="-400">
                <a:solidFill>
                  <a:srgbClr val="000000"/>
                </a:solidFill>
                <a:latin typeface="Garet Bold"/>
                <a:ea typeface="Garet Bold"/>
                <a:cs typeface="Garet Bold"/>
                <a:sym typeface="Garet Bold"/>
              </a:rPr>
              <a:t>Influencer Marketing</a:t>
            </a:r>
          </a:p>
        </p:txBody>
      </p:sp>
      <p:sp>
        <p:nvSpPr>
          <p:cNvPr name="TextBox 11" id="11"/>
          <p:cNvSpPr txBox="true"/>
          <p:nvPr/>
        </p:nvSpPr>
        <p:spPr>
          <a:xfrm rot="0">
            <a:off x="9161256" y="2556584"/>
            <a:ext cx="6464963" cy="396166"/>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000000"/>
                </a:solidFill>
                <a:latin typeface="Garet"/>
                <a:ea typeface="Garet"/>
                <a:cs typeface="Garet"/>
                <a:sym typeface="Garet"/>
              </a:rPr>
              <a:t>The increasing influence of influencers</a:t>
            </a:r>
            <a:r>
              <a:rPr lang="en-US" sz="2400" spc="-120">
                <a:solidFill>
                  <a:srgbClr val="000000"/>
                </a:solidFill>
                <a:latin typeface="Garet"/>
                <a:ea typeface="Garet"/>
                <a:cs typeface="Garet"/>
                <a:sym typeface="Garet"/>
              </a:rPr>
              <a:t> </a:t>
            </a:r>
          </a:p>
        </p:txBody>
      </p:sp>
      <p:sp>
        <p:nvSpPr>
          <p:cNvPr name="TextBox 12" id="12"/>
          <p:cNvSpPr txBox="true"/>
          <p:nvPr/>
        </p:nvSpPr>
        <p:spPr>
          <a:xfrm rot="0">
            <a:off x="9161256" y="3821467"/>
            <a:ext cx="6464963" cy="396166"/>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000000"/>
                </a:solidFill>
                <a:latin typeface="Garet"/>
                <a:ea typeface="Garet"/>
                <a:cs typeface="Garet"/>
                <a:sym typeface="Garet"/>
              </a:rPr>
              <a:t>Collaborating with relevant influencers</a:t>
            </a:r>
            <a:r>
              <a:rPr lang="en-US" sz="2400" spc="-120">
                <a:solidFill>
                  <a:srgbClr val="000000"/>
                </a:solidFill>
                <a:latin typeface="Garet"/>
                <a:ea typeface="Garet"/>
                <a:cs typeface="Garet"/>
                <a:sym typeface="Garet"/>
              </a:rPr>
              <a:t> </a:t>
            </a:r>
          </a:p>
        </p:txBody>
      </p:sp>
      <p:sp>
        <p:nvSpPr>
          <p:cNvPr name="TextBox 13" id="13"/>
          <p:cNvSpPr txBox="true"/>
          <p:nvPr/>
        </p:nvSpPr>
        <p:spPr>
          <a:xfrm rot="0">
            <a:off x="9161256" y="5070867"/>
            <a:ext cx="6464963" cy="815191"/>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000000"/>
                </a:solidFill>
                <a:latin typeface="Garet"/>
                <a:ea typeface="Garet"/>
                <a:cs typeface="Garet"/>
                <a:sym typeface="Garet"/>
              </a:rPr>
              <a:t>Reaching and engaging with specific target audiences</a:t>
            </a:r>
          </a:p>
        </p:txBody>
      </p:sp>
      <p:sp>
        <p:nvSpPr>
          <p:cNvPr name="TextBox 14" id="14"/>
          <p:cNvSpPr txBox="true"/>
          <p:nvPr/>
        </p:nvSpPr>
        <p:spPr>
          <a:xfrm rot="0">
            <a:off x="9161256" y="6651625"/>
            <a:ext cx="6464963" cy="815191"/>
          </a:xfrm>
          <a:prstGeom prst="rect">
            <a:avLst/>
          </a:prstGeom>
        </p:spPr>
        <p:txBody>
          <a:bodyPr anchor="t" rtlCol="false" tIns="0" lIns="0" bIns="0" rIns="0">
            <a:spAutoFit/>
          </a:bodyPr>
          <a:lstStyle/>
          <a:p>
            <a:pPr algn="l" marL="518160" indent="-259080" lvl="1">
              <a:lnSpc>
                <a:spcPts val="3359"/>
              </a:lnSpc>
              <a:buFont typeface="Arial"/>
              <a:buChar char="•"/>
            </a:pPr>
            <a:r>
              <a:rPr lang="en-US" sz="2400" spc="-120">
                <a:solidFill>
                  <a:srgbClr val="000000"/>
                </a:solidFill>
                <a:latin typeface="Garet"/>
                <a:ea typeface="Garet"/>
                <a:cs typeface="Garet"/>
                <a:sym typeface="Garet"/>
              </a:rPr>
              <a:t>The importance of authenticity and long-term relationships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true" flipV="false" rot="0">
            <a:off x="9885667" y="1897398"/>
            <a:ext cx="8116443" cy="8229600"/>
          </a:xfrm>
          <a:custGeom>
            <a:avLst/>
            <a:gdLst/>
            <a:ahLst/>
            <a:cxnLst/>
            <a:rect r="r" b="b" t="t" l="l"/>
            <a:pathLst>
              <a:path h="8229600" w="8116443">
                <a:moveTo>
                  <a:pt x="8116443" y="0"/>
                </a:moveTo>
                <a:lnTo>
                  <a:pt x="0" y="0"/>
                </a:lnTo>
                <a:lnTo>
                  <a:pt x="0" y="8229600"/>
                </a:lnTo>
                <a:lnTo>
                  <a:pt x="8116443" y="8229600"/>
                </a:lnTo>
                <a:lnTo>
                  <a:pt x="8116443" y="0"/>
                </a:lnTo>
                <a:close/>
              </a:path>
            </a:pathLst>
          </a:custGeom>
          <a:blipFill>
            <a:blip r:embed="rId2"/>
            <a:stretch>
              <a:fillRect l="0" t="0" r="0" b="0"/>
            </a:stretch>
          </a:blipFill>
        </p:spPr>
      </p:sp>
      <p:sp>
        <p:nvSpPr>
          <p:cNvPr name="Freeform 3" id="3"/>
          <p:cNvSpPr/>
          <p:nvPr/>
        </p:nvSpPr>
        <p:spPr>
          <a:xfrm flipH="false" flipV="false" rot="0">
            <a:off x="3378819" y="6012198"/>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219200"/>
            <a:ext cx="9548597" cy="1546897"/>
          </a:xfrm>
          <a:prstGeom prst="rect">
            <a:avLst/>
          </a:prstGeom>
        </p:spPr>
        <p:txBody>
          <a:bodyPr anchor="t" rtlCol="false" tIns="0" lIns="0" bIns="0" rIns="0">
            <a:spAutoFit/>
          </a:bodyPr>
          <a:lstStyle/>
          <a:p>
            <a:pPr algn="l" marL="0" indent="0" lvl="0">
              <a:lnSpc>
                <a:spcPts val="11753"/>
              </a:lnSpc>
            </a:pPr>
            <a:r>
              <a:rPr lang="en-US" sz="11411" spc="-251">
                <a:solidFill>
                  <a:srgbClr val="772C47"/>
                </a:solidFill>
                <a:latin typeface="Shrikhand"/>
                <a:ea typeface="Shrikhand"/>
                <a:cs typeface="Shrikhand"/>
                <a:sym typeface="Shrikhand"/>
              </a:rPr>
              <a:t>Our Mission</a:t>
            </a:r>
          </a:p>
        </p:txBody>
      </p:sp>
      <p:sp>
        <p:nvSpPr>
          <p:cNvPr name="TextBox 5" id="5"/>
          <p:cNvSpPr txBox="true"/>
          <p:nvPr/>
        </p:nvSpPr>
        <p:spPr>
          <a:xfrm rot="0">
            <a:off x="1028700" y="3119425"/>
            <a:ext cx="8899014" cy="2463245"/>
          </a:xfrm>
          <a:prstGeom prst="rect">
            <a:avLst/>
          </a:prstGeom>
        </p:spPr>
        <p:txBody>
          <a:bodyPr anchor="t" rtlCol="false" tIns="0" lIns="0" bIns="0" rIns="0">
            <a:spAutoFit/>
          </a:bodyPr>
          <a:lstStyle/>
          <a:p>
            <a:pPr algn="ctr">
              <a:lnSpc>
                <a:spcPts val="4930"/>
              </a:lnSpc>
            </a:pPr>
            <a:r>
              <a:rPr lang="en-US" sz="3521">
                <a:solidFill>
                  <a:srgbClr val="772C47"/>
                </a:solidFill>
                <a:latin typeface="Questrial"/>
                <a:ea typeface="Questrial"/>
                <a:cs typeface="Questrial"/>
                <a:sym typeface="Questrial"/>
              </a:rPr>
              <a:t>To provide end-to-end services for all your Investor Relations (IR), Public Relations (PR), and investment-related activities, ensuring compliance with SEBI guidelines.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9353" y="4791985"/>
            <a:ext cx="7636206" cy="9130246"/>
          </a:xfrm>
          <a:custGeom>
            <a:avLst/>
            <a:gdLst/>
            <a:ahLst/>
            <a:cxnLst/>
            <a:rect r="r" b="b" t="t" l="l"/>
            <a:pathLst>
              <a:path h="9130246" w="7636206">
                <a:moveTo>
                  <a:pt x="0" y="0"/>
                </a:moveTo>
                <a:lnTo>
                  <a:pt x="7636206" y="0"/>
                </a:lnTo>
                <a:lnTo>
                  <a:pt x="7636206" y="9130246"/>
                </a:lnTo>
                <a:lnTo>
                  <a:pt x="0" y="913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04900"/>
            <a:ext cx="3941984" cy="1139825"/>
          </a:xfrm>
          <a:prstGeom prst="rect">
            <a:avLst/>
          </a:prstGeom>
        </p:spPr>
        <p:txBody>
          <a:bodyPr anchor="t" rtlCol="false" tIns="0" lIns="0" bIns="0" rIns="0">
            <a:spAutoFit/>
          </a:bodyPr>
          <a:lstStyle/>
          <a:p>
            <a:pPr algn="ctr">
              <a:lnSpc>
                <a:spcPts val="8800"/>
              </a:lnSpc>
            </a:pPr>
            <a:r>
              <a:rPr lang="en-US" b="true" sz="8000" spc="-400">
                <a:solidFill>
                  <a:srgbClr val="000000"/>
                </a:solidFill>
                <a:latin typeface="Garet Bold"/>
                <a:ea typeface="Garet Bold"/>
                <a:cs typeface="Garet Bold"/>
                <a:sym typeface="Garet Bold"/>
              </a:rPr>
              <a:t>Clients</a:t>
            </a:r>
          </a:p>
        </p:txBody>
      </p:sp>
      <p:sp>
        <p:nvSpPr>
          <p:cNvPr name="Freeform 4" id="4"/>
          <p:cNvSpPr/>
          <p:nvPr/>
        </p:nvSpPr>
        <p:spPr>
          <a:xfrm flipH="false" flipV="false" rot="-2339573">
            <a:off x="14490367" y="1560847"/>
            <a:ext cx="7800674" cy="9885646"/>
          </a:xfrm>
          <a:custGeom>
            <a:avLst/>
            <a:gdLst/>
            <a:ahLst/>
            <a:cxnLst/>
            <a:rect r="r" b="b" t="t" l="l"/>
            <a:pathLst>
              <a:path h="9885646" w="7800674">
                <a:moveTo>
                  <a:pt x="0" y="0"/>
                </a:moveTo>
                <a:lnTo>
                  <a:pt x="7800674" y="0"/>
                </a:lnTo>
                <a:lnTo>
                  <a:pt x="7800674" y="9885646"/>
                </a:lnTo>
                <a:lnTo>
                  <a:pt x="0" y="9885646"/>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697328" y="340905"/>
            <a:ext cx="12256957" cy="9605190"/>
            <a:chOff x="0" y="0"/>
            <a:chExt cx="3228170" cy="2529762"/>
          </a:xfrm>
        </p:grpSpPr>
        <p:sp>
          <p:nvSpPr>
            <p:cNvPr name="Freeform 6" id="6"/>
            <p:cNvSpPr/>
            <p:nvPr/>
          </p:nvSpPr>
          <p:spPr>
            <a:xfrm flipH="false" flipV="false" rot="0">
              <a:off x="0" y="0"/>
              <a:ext cx="3228170" cy="2529762"/>
            </a:xfrm>
            <a:custGeom>
              <a:avLst/>
              <a:gdLst/>
              <a:ahLst/>
              <a:cxnLst/>
              <a:rect r="r" b="b" t="t" l="l"/>
              <a:pathLst>
                <a:path h="2529762" w="3228170">
                  <a:moveTo>
                    <a:pt x="12001" y="0"/>
                  </a:moveTo>
                  <a:lnTo>
                    <a:pt x="3216169" y="0"/>
                  </a:lnTo>
                  <a:cubicBezTo>
                    <a:pt x="3222797" y="0"/>
                    <a:pt x="3228170" y="5373"/>
                    <a:pt x="3228170" y="12001"/>
                  </a:cubicBezTo>
                  <a:lnTo>
                    <a:pt x="3228170" y="2517761"/>
                  </a:lnTo>
                  <a:cubicBezTo>
                    <a:pt x="3228170" y="2520944"/>
                    <a:pt x="3226905" y="2523996"/>
                    <a:pt x="3224655" y="2526247"/>
                  </a:cubicBezTo>
                  <a:cubicBezTo>
                    <a:pt x="3222404" y="2528498"/>
                    <a:pt x="3219351" y="2529762"/>
                    <a:pt x="3216169" y="2529762"/>
                  </a:cubicBezTo>
                  <a:lnTo>
                    <a:pt x="12001" y="2529762"/>
                  </a:lnTo>
                  <a:cubicBezTo>
                    <a:pt x="8818" y="2529762"/>
                    <a:pt x="5766" y="2528498"/>
                    <a:pt x="3515" y="2526247"/>
                  </a:cubicBezTo>
                  <a:cubicBezTo>
                    <a:pt x="1264" y="2523996"/>
                    <a:pt x="0" y="2520944"/>
                    <a:pt x="0" y="2517761"/>
                  </a:cubicBezTo>
                  <a:lnTo>
                    <a:pt x="0" y="12001"/>
                  </a:lnTo>
                  <a:cubicBezTo>
                    <a:pt x="0" y="8818"/>
                    <a:pt x="1264" y="5766"/>
                    <a:pt x="3515" y="3515"/>
                  </a:cubicBezTo>
                  <a:cubicBezTo>
                    <a:pt x="5766" y="1264"/>
                    <a:pt x="8818" y="0"/>
                    <a:pt x="12001" y="0"/>
                  </a:cubicBezTo>
                  <a:close/>
                </a:path>
              </a:pathLst>
            </a:custGeom>
            <a:solidFill>
              <a:srgbClr val="000000">
                <a:alpha val="4706"/>
              </a:srgbClr>
            </a:solidFill>
          </p:spPr>
        </p:sp>
        <p:sp>
          <p:nvSpPr>
            <p:cNvPr name="TextBox 7" id="7"/>
            <p:cNvSpPr txBox="true"/>
            <p:nvPr/>
          </p:nvSpPr>
          <p:spPr>
            <a:xfrm>
              <a:off x="0" y="-38100"/>
              <a:ext cx="3228170" cy="2567862"/>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5879235" y="302805"/>
            <a:ext cx="12084575" cy="9479663"/>
          </a:xfrm>
          <a:prstGeom prst="rect">
            <a:avLst/>
          </a:prstGeom>
        </p:spPr>
        <p:txBody>
          <a:bodyPr anchor="t" rtlCol="false" tIns="0" lIns="0" bIns="0" rIns="0">
            <a:spAutoFit/>
          </a:bodyPr>
          <a:lstStyle/>
          <a:p>
            <a:pPr algn="l" marL="489349" indent="-244675" lvl="1">
              <a:lnSpc>
                <a:spcPts val="3173"/>
              </a:lnSpc>
              <a:buFont typeface="Arial"/>
              <a:buChar char="•"/>
            </a:pPr>
            <a:r>
              <a:rPr lang="en-US" sz="2266" spc="-113">
                <a:solidFill>
                  <a:srgbClr val="000000"/>
                </a:solidFill>
                <a:latin typeface="Garet"/>
                <a:ea typeface="Garet"/>
                <a:cs typeface="Garet"/>
                <a:sym typeface="Garet"/>
              </a:rPr>
              <a:t>Mangalam Alloys Limited:</a:t>
            </a:r>
          </a:p>
          <a:p>
            <a:pPr algn="l" marL="489349" indent="-244675" lvl="1">
              <a:lnSpc>
                <a:spcPts val="3173"/>
              </a:lnSpc>
              <a:buFont typeface="Arial"/>
              <a:buChar char="•"/>
            </a:pPr>
            <a:r>
              <a:rPr lang="en-US" sz="2266" spc="-113">
                <a:solidFill>
                  <a:srgbClr val="000000"/>
                </a:solidFill>
                <a:latin typeface="Garet"/>
                <a:ea typeface="Garet"/>
                <a:cs typeface="Garet"/>
                <a:sym typeface="Garet"/>
              </a:rPr>
              <a:t>Challenge: Enhance market visibility and attract potential investors.</a:t>
            </a:r>
          </a:p>
          <a:p>
            <a:pPr algn="l" marL="489349" indent="-244675" lvl="1">
              <a:lnSpc>
                <a:spcPts val="3173"/>
              </a:lnSpc>
              <a:buFont typeface="Arial"/>
              <a:buChar char="•"/>
            </a:pPr>
            <a:r>
              <a:rPr lang="en-US" sz="2266" spc="-113">
                <a:solidFill>
                  <a:srgbClr val="000000"/>
                </a:solidFill>
                <a:latin typeface="Garet"/>
                <a:ea typeface="Garet"/>
                <a:cs typeface="Garet"/>
                <a:sym typeface="Garet"/>
              </a:rPr>
              <a:t>Solution: Implemented a comprehensive media strategy, including targeted advertising and influencer partnerships.</a:t>
            </a:r>
          </a:p>
          <a:p>
            <a:pPr algn="l" marL="489349" indent="-244675" lvl="1">
              <a:lnSpc>
                <a:spcPts val="3173"/>
              </a:lnSpc>
              <a:buFont typeface="Arial"/>
              <a:buChar char="•"/>
            </a:pPr>
            <a:r>
              <a:rPr lang="en-US" sz="2266" spc="-113">
                <a:solidFill>
                  <a:srgbClr val="000000"/>
                </a:solidFill>
                <a:latin typeface="Garet"/>
                <a:ea typeface="Garet"/>
                <a:cs typeface="Garet"/>
                <a:sym typeface="Garet"/>
              </a:rPr>
              <a:t>Result: Significant increase in brand recognition and investor engagement.</a:t>
            </a:r>
          </a:p>
          <a:p>
            <a:pPr algn="l">
              <a:lnSpc>
                <a:spcPts val="3173"/>
              </a:lnSpc>
            </a:pPr>
          </a:p>
          <a:p>
            <a:pPr algn="l" marL="489349" indent="-244675" lvl="1">
              <a:lnSpc>
                <a:spcPts val="3173"/>
              </a:lnSpc>
              <a:buFont typeface="Arial"/>
              <a:buChar char="•"/>
            </a:pPr>
            <a:r>
              <a:rPr lang="en-US" sz="2266" spc="-113">
                <a:solidFill>
                  <a:srgbClr val="000000"/>
                </a:solidFill>
                <a:latin typeface="Garet"/>
                <a:ea typeface="Garet"/>
                <a:cs typeface="Garet"/>
                <a:sym typeface="Garet"/>
              </a:rPr>
              <a:t>Shree Venkatesh Refineries Ltd:</a:t>
            </a:r>
          </a:p>
          <a:p>
            <a:pPr algn="l" marL="489349" indent="-244675" lvl="1">
              <a:lnSpc>
                <a:spcPts val="3173"/>
              </a:lnSpc>
              <a:buFont typeface="Arial"/>
              <a:buChar char="•"/>
            </a:pPr>
            <a:r>
              <a:rPr lang="en-US" sz="2266" spc="-113">
                <a:solidFill>
                  <a:srgbClr val="000000"/>
                </a:solidFill>
                <a:latin typeface="Garet"/>
                <a:ea typeface="Garet"/>
                <a:cs typeface="Garet"/>
                <a:sym typeface="Garet"/>
              </a:rPr>
              <a:t>Challenge: Boost brand awareness in a competitive market.</a:t>
            </a:r>
          </a:p>
          <a:p>
            <a:pPr algn="l" marL="489349" indent="-244675" lvl="1">
              <a:lnSpc>
                <a:spcPts val="3173"/>
              </a:lnSpc>
              <a:buFont typeface="Arial"/>
              <a:buChar char="•"/>
            </a:pPr>
            <a:r>
              <a:rPr lang="en-US" sz="2266" spc="-113">
                <a:solidFill>
                  <a:srgbClr val="000000"/>
                </a:solidFill>
                <a:latin typeface="Garet"/>
                <a:ea typeface="Garet"/>
                <a:cs typeface="Garet"/>
                <a:sym typeface="Garet"/>
              </a:rPr>
              <a:t>Solution: Executed a robust SMM campaign coupled with outdoor advertising.</a:t>
            </a:r>
          </a:p>
          <a:p>
            <a:pPr algn="l" marL="489349" indent="-244675" lvl="1">
              <a:lnSpc>
                <a:spcPts val="3173"/>
              </a:lnSpc>
              <a:buFont typeface="Arial"/>
              <a:buChar char="•"/>
            </a:pPr>
            <a:r>
              <a:rPr lang="en-US" sz="2266" spc="-113">
                <a:solidFill>
                  <a:srgbClr val="000000"/>
                </a:solidFill>
                <a:latin typeface="Garet"/>
                <a:ea typeface="Garet"/>
                <a:cs typeface="Garet"/>
                <a:sym typeface="Garet"/>
              </a:rPr>
              <a:t>Result: Notable growth in market share and customer base.</a:t>
            </a:r>
          </a:p>
          <a:p>
            <a:pPr algn="l">
              <a:lnSpc>
                <a:spcPts val="3173"/>
              </a:lnSpc>
            </a:pPr>
          </a:p>
          <a:p>
            <a:pPr algn="l" marL="489349" indent="-244675" lvl="1">
              <a:lnSpc>
                <a:spcPts val="3173"/>
              </a:lnSpc>
              <a:buFont typeface="Arial"/>
              <a:buChar char="•"/>
            </a:pPr>
            <a:r>
              <a:rPr lang="en-US" sz="2266" spc="-113">
                <a:solidFill>
                  <a:srgbClr val="000000"/>
                </a:solidFill>
                <a:latin typeface="Garet"/>
                <a:ea typeface="Garet"/>
                <a:cs typeface="Garet"/>
                <a:sym typeface="Garet"/>
              </a:rPr>
              <a:t>IGCIL Rights Issue:</a:t>
            </a:r>
          </a:p>
          <a:p>
            <a:pPr algn="l" marL="489349" indent="-244675" lvl="1">
              <a:lnSpc>
                <a:spcPts val="3173"/>
              </a:lnSpc>
              <a:buFont typeface="Arial"/>
              <a:buChar char="•"/>
            </a:pPr>
            <a:r>
              <a:rPr lang="en-US" sz="2266" spc="-113">
                <a:solidFill>
                  <a:srgbClr val="000000"/>
                </a:solidFill>
                <a:latin typeface="Garet"/>
                <a:ea typeface="Garet"/>
                <a:cs typeface="Garet"/>
                <a:sym typeface="Garet"/>
              </a:rPr>
              <a:t>Objective: Facilitate a successful rights issue to raise capital.</a:t>
            </a:r>
          </a:p>
          <a:p>
            <a:pPr algn="l" marL="489349" indent="-244675" lvl="1">
              <a:lnSpc>
                <a:spcPts val="3173"/>
              </a:lnSpc>
              <a:buFont typeface="Arial"/>
              <a:buChar char="•"/>
            </a:pPr>
            <a:r>
              <a:rPr lang="en-US" sz="2266" spc="-113">
                <a:solidFill>
                  <a:srgbClr val="000000"/>
                </a:solidFill>
                <a:latin typeface="Garet"/>
                <a:ea typeface="Garet"/>
                <a:cs typeface="Garet"/>
                <a:sym typeface="Garet"/>
              </a:rPr>
              <a:t>Approach: Provided end-to-end support, including research reports, broker coverage, and media outreach.</a:t>
            </a:r>
          </a:p>
          <a:p>
            <a:pPr algn="l" marL="489349" indent="-244675" lvl="1">
              <a:lnSpc>
                <a:spcPts val="3173"/>
              </a:lnSpc>
              <a:buFont typeface="Arial"/>
              <a:buChar char="•"/>
            </a:pPr>
            <a:r>
              <a:rPr lang="en-US" sz="2266" spc="-113">
                <a:solidFill>
                  <a:srgbClr val="000000"/>
                </a:solidFill>
                <a:latin typeface="Garet"/>
                <a:ea typeface="Garet"/>
                <a:cs typeface="Garet"/>
                <a:sym typeface="Garet"/>
              </a:rPr>
              <a:t>Outcome: Achieved full subscription, reflecting investor confidence.</a:t>
            </a:r>
          </a:p>
          <a:p>
            <a:pPr algn="l">
              <a:lnSpc>
                <a:spcPts val="3173"/>
              </a:lnSpc>
            </a:pPr>
          </a:p>
          <a:p>
            <a:pPr algn="l" marL="489349" indent="-244675" lvl="1">
              <a:lnSpc>
                <a:spcPts val="3173"/>
              </a:lnSpc>
              <a:buFont typeface="Arial"/>
              <a:buChar char="•"/>
            </a:pPr>
            <a:r>
              <a:rPr lang="en-US" sz="2266" spc="-113">
                <a:solidFill>
                  <a:srgbClr val="000000"/>
                </a:solidFill>
                <a:latin typeface="Garet"/>
                <a:ea typeface="Garet"/>
                <a:cs typeface="Garet"/>
                <a:sym typeface="Garet"/>
              </a:rPr>
              <a:t>Lasa Supergenerics Ltd:</a:t>
            </a:r>
          </a:p>
          <a:p>
            <a:pPr algn="l" marL="489349" indent="-244675" lvl="1">
              <a:lnSpc>
                <a:spcPts val="3173"/>
              </a:lnSpc>
              <a:buFont typeface="Arial"/>
              <a:buChar char="•"/>
            </a:pPr>
            <a:r>
              <a:rPr lang="en-US" sz="2266" spc="-113">
                <a:solidFill>
                  <a:srgbClr val="000000"/>
                </a:solidFill>
                <a:latin typeface="Garet"/>
                <a:ea typeface="Garet"/>
                <a:cs typeface="Garet"/>
                <a:sym typeface="Garet"/>
              </a:rPr>
              <a:t>Initiative: Assisting in their upcoming rights issue and warrant issuance.</a:t>
            </a:r>
          </a:p>
          <a:p>
            <a:pPr algn="l" marL="489349" indent="-244675" lvl="1">
              <a:lnSpc>
                <a:spcPts val="3173"/>
              </a:lnSpc>
              <a:buFont typeface="Arial"/>
              <a:buChar char="•"/>
            </a:pPr>
            <a:r>
              <a:rPr lang="en-US" sz="2266" spc="-113">
                <a:solidFill>
                  <a:srgbClr val="000000"/>
                </a:solidFill>
                <a:latin typeface="Garet"/>
                <a:ea typeface="Garet"/>
                <a:cs typeface="Garet"/>
                <a:sym typeface="Garet"/>
              </a:rPr>
              <a:t>Strategy: Comprehensive media campaign to inform and attract potential investors.</a:t>
            </a:r>
          </a:p>
          <a:p>
            <a:pPr algn="l">
              <a:lnSpc>
                <a:spcPts val="3173"/>
              </a:lnSpc>
            </a:pPr>
          </a:p>
          <a:p>
            <a:pPr algn="l" marL="489349" indent="-244675" lvl="1">
              <a:lnSpc>
                <a:spcPts val="3173"/>
              </a:lnSpc>
              <a:buFont typeface="Arial"/>
              <a:buChar char="•"/>
            </a:pPr>
            <a:r>
              <a:rPr lang="en-US" sz="2266" spc="-113">
                <a:solidFill>
                  <a:srgbClr val="000000"/>
                </a:solidFill>
                <a:latin typeface="Garet"/>
                <a:ea typeface="Garet"/>
                <a:cs typeface="Garet"/>
                <a:sym typeface="Garet"/>
              </a:rPr>
              <a:t>AMKAY Products:</a:t>
            </a:r>
          </a:p>
          <a:p>
            <a:pPr algn="l" marL="489349" indent="-244675" lvl="1">
              <a:lnSpc>
                <a:spcPts val="3173"/>
              </a:lnSpc>
              <a:buFont typeface="Arial"/>
              <a:buChar char="•"/>
            </a:pPr>
            <a:r>
              <a:rPr lang="en-US" sz="2266" spc="-113">
                <a:solidFill>
                  <a:srgbClr val="000000"/>
                </a:solidFill>
                <a:latin typeface="Garet"/>
                <a:ea typeface="Garet"/>
                <a:cs typeface="Garet"/>
                <a:sym typeface="Garet"/>
              </a:rPr>
              <a:t>Plan: Launching a brand revitalization campaign to enhance market presence.</a:t>
            </a:r>
          </a:p>
          <a:p>
            <a:pPr algn="l" marL="489349" indent="-244675" lvl="1">
              <a:lnSpc>
                <a:spcPts val="3173"/>
              </a:lnSpc>
              <a:buFont typeface="Arial"/>
              <a:buChar char="•"/>
            </a:pPr>
            <a:r>
              <a:rPr lang="en-US" sz="2266" spc="-113">
                <a:solidFill>
                  <a:srgbClr val="000000"/>
                </a:solidFill>
                <a:latin typeface="Garet"/>
                <a:ea typeface="Garet"/>
                <a:cs typeface="Garet"/>
                <a:sym typeface="Garet"/>
              </a:rPr>
              <a:t>Tactics: Integrated marketing approach combining digital and traditional media.</a:t>
            </a:r>
          </a:p>
        </p:txBody>
      </p:sp>
      <p:sp>
        <p:nvSpPr>
          <p:cNvPr name="AutoShape 9" id="9"/>
          <p:cNvSpPr/>
          <p:nvPr/>
        </p:nvSpPr>
        <p:spPr>
          <a:xfrm>
            <a:off x="5697328" y="2591716"/>
            <a:ext cx="12256957" cy="0"/>
          </a:xfrm>
          <a:prstGeom prst="line">
            <a:avLst/>
          </a:prstGeom>
          <a:ln cap="flat" w="38100">
            <a:solidFill>
              <a:srgbClr val="000000">
                <a:alpha val="16863"/>
              </a:srgbClr>
            </a:solidFill>
            <a:prstDash val="solid"/>
            <a:headEnd type="none" len="sm" w="sm"/>
            <a:tailEnd type="none" len="sm" w="sm"/>
          </a:ln>
        </p:spPr>
      </p:sp>
      <p:sp>
        <p:nvSpPr>
          <p:cNvPr name="AutoShape 10" id="10"/>
          <p:cNvSpPr/>
          <p:nvPr/>
        </p:nvSpPr>
        <p:spPr>
          <a:xfrm>
            <a:off x="5706853" y="4449085"/>
            <a:ext cx="12256957" cy="0"/>
          </a:xfrm>
          <a:prstGeom prst="line">
            <a:avLst/>
          </a:prstGeom>
          <a:ln cap="flat" w="38100">
            <a:solidFill>
              <a:srgbClr val="000000">
                <a:alpha val="16863"/>
              </a:srgbClr>
            </a:solidFill>
            <a:prstDash val="solid"/>
            <a:headEnd type="none" len="sm" w="sm"/>
            <a:tailEnd type="none" len="sm" w="sm"/>
          </a:ln>
        </p:spPr>
      </p:sp>
      <p:sp>
        <p:nvSpPr>
          <p:cNvPr name="AutoShape 11" id="11"/>
          <p:cNvSpPr/>
          <p:nvPr/>
        </p:nvSpPr>
        <p:spPr>
          <a:xfrm>
            <a:off x="5697328" y="6865620"/>
            <a:ext cx="12256957" cy="0"/>
          </a:xfrm>
          <a:prstGeom prst="line">
            <a:avLst/>
          </a:prstGeom>
          <a:ln cap="flat" w="38100">
            <a:solidFill>
              <a:srgbClr val="000000">
                <a:alpha val="16863"/>
              </a:srgbClr>
            </a:solidFill>
            <a:prstDash val="solid"/>
            <a:headEnd type="none" len="sm" w="sm"/>
            <a:tailEnd type="none" len="sm" w="sm"/>
          </a:ln>
        </p:spPr>
      </p:sp>
      <p:sp>
        <p:nvSpPr>
          <p:cNvPr name="AutoShape 12" id="12"/>
          <p:cNvSpPr/>
          <p:nvPr/>
        </p:nvSpPr>
        <p:spPr>
          <a:xfrm>
            <a:off x="5697328" y="8484870"/>
            <a:ext cx="12256957" cy="0"/>
          </a:xfrm>
          <a:prstGeom prst="line">
            <a:avLst/>
          </a:prstGeom>
          <a:ln cap="flat" w="38100">
            <a:solidFill>
              <a:srgbClr val="000000">
                <a:alpha val="16863"/>
              </a:srgbClr>
            </a:solidFill>
            <a:prstDash val="solid"/>
            <a:headEnd type="none" len="sm" w="sm"/>
            <a:tailEnd type="none" len="sm" w="sm"/>
          </a:ln>
        </p:spPr>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5472">
            <a:off x="-2868925" y="668395"/>
            <a:ext cx="11297494" cy="6080106"/>
          </a:xfrm>
          <a:custGeom>
            <a:avLst/>
            <a:gdLst/>
            <a:ahLst/>
            <a:cxnLst/>
            <a:rect r="r" b="b" t="t" l="l"/>
            <a:pathLst>
              <a:path h="6080106" w="11297494">
                <a:moveTo>
                  <a:pt x="0" y="0"/>
                </a:moveTo>
                <a:lnTo>
                  <a:pt x="11297494" y="0"/>
                </a:lnTo>
                <a:lnTo>
                  <a:pt x="11297494" y="6080106"/>
                </a:lnTo>
                <a:lnTo>
                  <a:pt x="0" y="6080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12159">
            <a:off x="10958078" y="5577759"/>
            <a:ext cx="11460542" cy="9418482"/>
          </a:xfrm>
          <a:custGeom>
            <a:avLst/>
            <a:gdLst/>
            <a:ahLst/>
            <a:cxnLst/>
            <a:rect r="r" b="b" t="t" l="l"/>
            <a:pathLst>
              <a:path h="9418482" w="11460542">
                <a:moveTo>
                  <a:pt x="0" y="0"/>
                </a:moveTo>
                <a:lnTo>
                  <a:pt x="11460542" y="0"/>
                </a:lnTo>
                <a:lnTo>
                  <a:pt x="11460542" y="9418482"/>
                </a:lnTo>
                <a:lnTo>
                  <a:pt x="0" y="9418482"/>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4217" y="6378935"/>
            <a:ext cx="11485315" cy="3569971"/>
          </a:xfrm>
          <a:prstGeom prst="rect">
            <a:avLst/>
          </a:prstGeom>
        </p:spPr>
        <p:txBody>
          <a:bodyPr anchor="t" rtlCol="false" tIns="0" lIns="0" bIns="0" rIns="0">
            <a:spAutoFit/>
          </a:bodyPr>
          <a:lstStyle/>
          <a:p>
            <a:pPr algn="ctr">
              <a:lnSpc>
                <a:spcPts val="8399"/>
              </a:lnSpc>
              <a:spcBef>
                <a:spcPct val="0"/>
              </a:spcBef>
            </a:pPr>
            <a:r>
              <a:rPr lang="en-US" sz="5999" spc="-299">
                <a:solidFill>
                  <a:srgbClr val="000000"/>
                </a:solidFill>
                <a:latin typeface="Garet"/>
                <a:ea typeface="Garet"/>
                <a:cs typeface="Garet"/>
                <a:sym typeface="Garet"/>
              </a:rPr>
              <a:t>Why Choose Mediatryx?</a:t>
            </a:r>
          </a:p>
          <a:p>
            <a:pPr algn="ctr">
              <a:lnSpc>
                <a:spcPts val="3359"/>
              </a:lnSpc>
              <a:spcBef>
                <a:spcPct val="0"/>
              </a:spcBef>
            </a:pPr>
            <a:r>
              <a:rPr lang="en-US" sz="2400" spc="-120">
                <a:solidFill>
                  <a:srgbClr val="000000"/>
                </a:solidFill>
                <a:latin typeface="Garet"/>
                <a:ea typeface="Garet"/>
                <a:cs typeface="Garet"/>
                <a:sym typeface="Garet"/>
              </a:rPr>
              <a:t>Comprehensive Solutions: A one-stop destination for all your IR/PR and investment-related needs.</a:t>
            </a:r>
          </a:p>
          <a:p>
            <a:pPr algn="ctr">
              <a:lnSpc>
                <a:spcPts val="3359"/>
              </a:lnSpc>
              <a:spcBef>
                <a:spcPct val="0"/>
              </a:spcBef>
            </a:pPr>
            <a:r>
              <a:rPr lang="en-US" sz="2400" spc="-120">
                <a:solidFill>
                  <a:srgbClr val="000000"/>
                </a:solidFill>
                <a:latin typeface="Garet"/>
                <a:ea typeface="Garet"/>
                <a:cs typeface="Garet"/>
                <a:sym typeface="Garet"/>
              </a:rPr>
              <a:t>Proven Expertise: Demonstrated success across various industries.</a:t>
            </a:r>
          </a:p>
          <a:p>
            <a:pPr algn="ctr">
              <a:lnSpc>
                <a:spcPts val="3359"/>
              </a:lnSpc>
              <a:spcBef>
                <a:spcPct val="0"/>
              </a:spcBef>
            </a:pPr>
            <a:r>
              <a:rPr lang="en-US" sz="2400" spc="-120">
                <a:solidFill>
                  <a:srgbClr val="000000"/>
                </a:solidFill>
                <a:latin typeface="Garet"/>
                <a:ea typeface="Garet"/>
                <a:cs typeface="Garet"/>
                <a:sym typeface="Garet"/>
              </a:rPr>
              <a:t>Client-Centric Approach: Tailored strategies to meet your unique requirements.</a:t>
            </a:r>
          </a:p>
          <a:p>
            <a:pPr algn="ctr">
              <a:lnSpc>
                <a:spcPts val="3359"/>
              </a:lnSpc>
              <a:spcBef>
                <a:spcPct val="0"/>
              </a:spcBef>
            </a:pPr>
            <a:r>
              <a:rPr lang="en-US" sz="2400" spc="-120">
                <a:solidFill>
                  <a:srgbClr val="000000"/>
                </a:solidFill>
                <a:latin typeface="Garet"/>
                <a:ea typeface="Garet"/>
                <a:cs typeface="Garet"/>
                <a:sym typeface="Garet"/>
              </a:rPr>
              <a:t>Ethical Practices: Strict adherence to regulatory guidelines and ethical standards.</a:t>
            </a:r>
          </a:p>
        </p:txBody>
      </p:sp>
      <p:sp>
        <p:nvSpPr>
          <p:cNvPr name="TextBox 5" id="5"/>
          <p:cNvSpPr txBox="true"/>
          <p:nvPr/>
        </p:nvSpPr>
        <p:spPr>
          <a:xfrm rot="0">
            <a:off x="4113933" y="3310897"/>
            <a:ext cx="10060134" cy="2750820"/>
          </a:xfrm>
          <a:prstGeom prst="rect">
            <a:avLst/>
          </a:prstGeom>
        </p:spPr>
        <p:txBody>
          <a:bodyPr anchor="t" rtlCol="false" tIns="0" lIns="0" bIns="0" rIns="0">
            <a:spAutoFit/>
          </a:bodyPr>
          <a:lstStyle/>
          <a:p>
            <a:pPr algn="ctr">
              <a:lnSpc>
                <a:spcPts val="8400"/>
              </a:lnSpc>
              <a:spcBef>
                <a:spcPct val="0"/>
              </a:spcBef>
            </a:pPr>
            <a:r>
              <a:rPr lang="en-US" sz="6000" spc="-300">
                <a:solidFill>
                  <a:srgbClr val="000000"/>
                </a:solidFill>
                <a:latin typeface="Garet"/>
                <a:ea typeface="Garet"/>
                <a:cs typeface="Garet"/>
                <a:sym typeface="Garet"/>
              </a:rPr>
              <a:t>Compliance and Ethics</a:t>
            </a:r>
          </a:p>
          <a:p>
            <a:pPr algn="ctr">
              <a:lnSpc>
                <a:spcPts val="3359"/>
              </a:lnSpc>
              <a:spcBef>
                <a:spcPct val="0"/>
              </a:spcBef>
            </a:pPr>
            <a:r>
              <a:rPr lang="en-US" sz="2400" spc="-120">
                <a:solidFill>
                  <a:srgbClr val="000000"/>
                </a:solidFill>
                <a:latin typeface="Garet"/>
                <a:ea typeface="Garet"/>
                <a:cs typeface="Garet"/>
                <a:sym typeface="Garet"/>
              </a:rPr>
              <a:t>SEBI Guidelines Adherence: We strictly follow SEBI norms to ensure ethical and transparent operations.</a:t>
            </a:r>
          </a:p>
          <a:p>
            <a:pPr algn="ctr">
              <a:lnSpc>
                <a:spcPts val="3359"/>
              </a:lnSpc>
              <a:spcBef>
                <a:spcPct val="0"/>
              </a:spcBef>
            </a:pPr>
            <a:r>
              <a:rPr lang="en-US" sz="2400" spc="-120">
                <a:solidFill>
                  <a:srgbClr val="000000"/>
                </a:solidFill>
                <a:latin typeface="Garet"/>
                <a:ea typeface="Garet"/>
                <a:cs typeface="Garet"/>
                <a:sym typeface="Garet"/>
              </a:rPr>
              <a:t>Commitment to Integrity: Upholding the highest standards in all our services to build trust with our clients and stakeholders.</a:t>
            </a:r>
          </a:p>
        </p:txBody>
      </p:sp>
      <p:sp>
        <p:nvSpPr>
          <p:cNvPr name="TextBox 6" id="6"/>
          <p:cNvSpPr txBox="true"/>
          <p:nvPr/>
        </p:nvSpPr>
        <p:spPr>
          <a:xfrm rot="0">
            <a:off x="8227866" y="252383"/>
            <a:ext cx="10060134" cy="2750820"/>
          </a:xfrm>
          <a:prstGeom prst="rect">
            <a:avLst/>
          </a:prstGeom>
        </p:spPr>
        <p:txBody>
          <a:bodyPr anchor="t" rtlCol="false" tIns="0" lIns="0" bIns="0" rIns="0">
            <a:spAutoFit/>
          </a:bodyPr>
          <a:lstStyle/>
          <a:p>
            <a:pPr algn="ctr">
              <a:lnSpc>
                <a:spcPts val="8400"/>
              </a:lnSpc>
              <a:spcBef>
                <a:spcPct val="0"/>
              </a:spcBef>
            </a:pPr>
            <a:r>
              <a:rPr lang="en-US" sz="6000" spc="-300">
                <a:solidFill>
                  <a:srgbClr val="000000"/>
                </a:solidFill>
                <a:latin typeface="Garet"/>
                <a:ea typeface="Garet"/>
                <a:cs typeface="Garet"/>
                <a:sym typeface="Garet"/>
              </a:rPr>
              <a:t>Expertise &amp; Affordability</a:t>
            </a:r>
          </a:p>
          <a:p>
            <a:pPr algn="ctr">
              <a:lnSpc>
                <a:spcPts val="3359"/>
              </a:lnSpc>
              <a:spcBef>
                <a:spcPct val="0"/>
              </a:spcBef>
            </a:pPr>
            <a:r>
              <a:rPr lang="en-US" sz="2400" spc="-120">
                <a:solidFill>
                  <a:srgbClr val="000000"/>
                </a:solidFill>
                <a:latin typeface="Garet"/>
                <a:ea typeface="Garet"/>
                <a:cs typeface="Garet"/>
                <a:sym typeface="Garet"/>
              </a:rPr>
              <a:t>We at Mediatryx bring along a 35 years worth experienced team of more than 100 contributors who have significantly managed companies and have scaled them from 1X to 500X. The best part of assciating with us is the affodability of services at unmatched prices</a:t>
            </a:r>
          </a:p>
        </p:txBody>
      </p:sp>
    </p:spTree>
  </p:cSld>
  <p:clrMapOvr>
    <a:masterClrMapping/>
  </p:clrMapOvr>
  <p:transition spd="slow">
    <p:cover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20775" y="3617133"/>
            <a:ext cx="715584" cy="0"/>
          </a:xfrm>
          <a:prstGeom prst="line">
            <a:avLst/>
          </a:prstGeom>
          <a:ln cap="rnd" w="104775">
            <a:solidFill>
              <a:srgbClr val="DB85CC"/>
            </a:solidFill>
            <a:prstDash val="solid"/>
            <a:headEnd type="none" len="sm" w="sm"/>
            <a:tailEnd type="none" len="sm" w="sm"/>
          </a:ln>
        </p:spPr>
      </p:sp>
      <p:sp>
        <p:nvSpPr>
          <p:cNvPr name="Freeform 3" id="3"/>
          <p:cNvSpPr/>
          <p:nvPr/>
        </p:nvSpPr>
        <p:spPr>
          <a:xfrm flipH="false" flipV="false" rot="0">
            <a:off x="1705478" y="7963073"/>
            <a:ext cx="436190" cy="436190"/>
          </a:xfrm>
          <a:custGeom>
            <a:avLst/>
            <a:gdLst/>
            <a:ahLst/>
            <a:cxnLst/>
            <a:rect r="r" b="b" t="t" l="l"/>
            <a:pathLst>
              <a:path h="436190" w="436190">
                <a:moveTo>
                  <a:pt x="0" y="0"/>
                </a:moveTo>
                <a:lnTo>
                  <a:pt x="436190" y="0"/>
                </a:lnTo>
                <a:lnTo>
                  <a:pt x="436190" y="436190"/>
                </a:lnTo>
                <a:lnTo>
                  <a:pt x="0" y="436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563777" y="1276350"/>
            <a:ext cx="11771839" cy="10509042"/>
          </a:xfrm>
          <a:custGeom>
            <a:avLst/>
            <a:gdLst/>
            <a:ahLst/>
            <a:cxnLst/>
            <a:rect r="r" b="b" t="t" l="l"/>
            <a:pathLst>
              <a:path h="10509042" w="11771839">
                <a:moveTo>
                  <a:pt x="0" y="0"/>
                </a:moveTo>
                <a:lnTo>
                  <a:pt x="11771839" y="0"/>
                </a:lnTo>
                <a:lnTo>
                  <a:pt x="11771839" y="10509042"/>
                </a:lnTo>
                <a:lnTo>
                  <a:pt x="0" y="10509042"/>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974802">
            <a:off x="7066479" y="-2093155"/>
            <a:ext cx="12532012" cy="7997702"/>
          </a:xfrm>
          <a:custGeom>
            <a:avLst/>
            <a:gdLst/>
            <a:ahLst/>
            <a:cxnLst/>
            <a:rect r="r" b="b" t="t" l="l"/>
            <a:pathLst>
              <a:path h="7997702" w="12532012">
                <a:moveTo>
                  <a:pt x="0" y="0"/>
                </a:moveTo>
                <a:lnTo>
                  <a:pt x="12532011" y="0"/>
                </a:lnTo>
                <a:lnTo>
                  <a:pt x="12532011" y="7997702"/>
                </a:lnTo>
                <a:lnTo>
                  <a:pt x="0" y="7997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11717274" y="529515"/>
            <a:ext cx="3531833" cy="3549581"/>
          </a:xfrm>
          <a:prstGeom prst="rect">
            <a:avLst/>
          </a:prstGeom>
        </p:spPr>
      </p:pic>
      <p:sp>
        <p:nvSpPr>
          <p:cNvPr name="TextBox 7" id="7"/>
          <p:cNvSpPr txBox="true"/>
          <p:nvPr/>
        </p:nvSpPr>
        <p:spPr>
          <a:xfrm rot="0">
            <a:off x="1719738" y="4221971"/>
            <a:ext cx="10431470" cy="2170924"/>
          </a:xfrm>
          <a:prstGeom prst="rect">
            <a:avLst/>
          </a:prstGeom>
        </p:spPr>
        <p:txBody>
          <a:bodyPr anchor="t" rtlCol="false" tIns="0" lIns="0" bIns="0" rIns="0">
            <a:spAutoFit/>
          </a:bodyPr>
          <a:lstStyle/>
          <a:p>
            <a:pPr algn="just">
              <a:lnSpc>
                <a:spcPts val="16701"/>
              </a:lnSpc>
            </a:pPr>
            <a:r>
              <a:rPr lang="en-US" b="true" sz="15183" spc="-759">
                <a:solidFill>
                  <a:srgbClr val="000000"/>
                </a:solidFill>
                <a:latin typeface="Garet Bold"/>
                <a:ea typeface="Garet Bold"/>
                <a:cs typeface="Garet Bold"/>
                <a:sym typeface="Garet Bold"/>
              </a:rPr>
              <a:t>Thank You</a:t>
            </a:r>
          </a:p>
        </p:txBody>
      </p:sp>
      <p:sp>
        <p:nvSpPr>
          <p:cNvPr name="TextBox 8" id="8"/>
          <p:cNvSpPr txBox="true"/>
          <p:nvPr/>
        </p:nvSpPr>
        <p:spPr>
          <a:xfrm rot="0">
            <a:off x="1705478" y="1782098"/>
            <a:ext cx="3994788" cy="669504"/>
          </a:xfrm>
          <a:prstGeom prst="rect">
            <a:avLst/>
          </a:prstGeom>
        </p:spPr>
        <p:txBody>
          <a:bodyPr anchor="t" rtlCol="false" tIns="0" lIns="0" bIns="0" rIns="0">
            <a:spAutoFit/>
          </a:bodyPr>
          <a:lstStyle/>
          <a:p>
            <a:pPr algn="just">
              <a:lnSpc>
                <a:spcPts val="5557"/>
              </a:lnSpc>
            </a:pPr>
            <a:r>
              <a:rPr lang="en-US" sz="3969" spc="-396">
                <a:solidFill>
                  <a:srgbClr val="000000"/>
                </a:solidFill>
                <a:latin typeface="Garet"/>
                <a:ea typeface="Garet"/>
                <a:cs typeface="Garet"/>
                <a:sym typeface="Garet"/>
              </a:rPr>
              <a:t>MEDIATRYX</a:t>
            </a:r>
          </a:p>
        </p:txBody>
      </p:sp>
      <p:sp>
        <p:nvSpPr>
          <p:cNvPr name="TextBox 9" id="9"/>
          <p:cNvSpPr txBox="true"/>
          <p:nvPr/>
        </p:nvSpPr>
        <p:spPr>
          <a:xfrm rot="0">
            <a:off x="1719738" y="6964395"/>
            <a:ext cx="2587486" cy="589103"/>
          </a:xfrm>
          <a:prstGeom prst="rect">
            <a:avLst/>
          </a:prstGeom>
        </p:spPr>
        <p:txBody>
          <a:bodyPr anchor="t" rtlCol="false" tIns="0" lIns="0" bIns="0" rIns="0">
            <a:spAutoFit/>
          </a:bodyPr>
          <a:lstStyle/>
          <a:p>
            <a:pPr algn="just">
              <a:lnSpc>
                <a:spcPts val="4763"/>
              </a:lnSpc>
            </a:pPr>
            <a:r>
              <a:rPr lang="en-US" b="true" sz="3969" spc="-396">
                <a:solidFill>
                  <a:srgbClr val="000000"/>
                </a:solidFill>
                <a:latin typeface="Garet Bold"/>
                <a:ea typeface="Garet Bold"/>
                <a:cs typeface="Garet Bold"/>
                <a:sym typeface="Garet Bold"/>
              </a:rPr>
              <a:t>Contact</a:t>
            </a:r>
          </a:p>
        </p:txBody>
      </p:sp>
      <p:sp>
        <p:nvSpPr>
          <p:cNvPr name="TextBox 10" id="10"/>
          <p:cNvSpPr txBox="true"/>
          <p:nvPr/>
        </p:nvSpPr>
        <p:spPr>
          <a:xfrm rot="0">
            <a:off x="2345721" y="7899484"/>
            <a:ext cx="4829850" cy="496760"/>
          </a:xfrm>
          <a:prstGeom prst="rect">
            <a:avLst/>
          </a:prstGeom>
        </p:spPr>
        <p:txBody>
          <a:bodyPr anchor="t" rtlCol="false" tIns="0" lIns="0" bIns="0" rIns="0">
            <a:spAutoFit/>
          </a:bodyPr>
          <a:lstStyle/>
          <a:p>
            <a:pPr algn="l">
              <a:lnSpc>
                <a:spcPts val="4008"/>
              </a:lnSpc>
            </a:pPr>
            <a:r>
              <a:rPr lang="en-US" sz="2863" spc="-143">
                <a:solidFill>
                  <a:srgbClr val="000000"/>
                </a:solidFill>
                <a:latin typeface="Garet"/>
                <a:ea typeface="Garet"/>
                <a:cs typeface="Garet"/>
                <a:sym typeface="Garet"/>
              </a:rPr>
              <a:t>marketing@mediatryx.com</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7760850" y="-1616465"/>
            <a:ext cx="13587870" cy="13519931"/>
          </a:xfrm>
          <a:custGeom>
            <a:avLst/>
            <a:gdLst/>
            <a:ahLst/>
            <a:cxnLst/>
            <a:rect r="r" b="b" t="t" l="l"/>
            <a:pathLst>
              <a:path h="13519931" w="13587870">
                <a:moveTo>
                  <a:pt x="0" y="0"/>
                </a:moveTo>
                <a:lnTo>
                  <a:pt x="13587870" y="0"/>
                </a:lnTo>
                <a:lnTo>
                  <a:pt x="13587870" y="13519930"/>
                </a:lnTo>
                <a:lnTo>
                  <a:pt x="0" y="13519930"/>
                </a:lnTo>
                <a:lnTo>
                  <a:pt x="0" y="0"/>
                </a:lnTo>
                <a:close/>
              </a:path>
            </a:pathLst>
          </a:custGeom>
          <a:blipFill>
            <a:blip r:embed="rId2"/>
            <a:stretch>
              <a:fillRect l="0" t="0" r="0" b="0"/>
            </a:stretch>
          </a:blipFill>
        </p:spPr>
      </p:sp>
      <p:sp>
        <p:nvSpPr>
          <p:cNvPr name="TextBox 3" id="3"/>
          <p:cNvSpPr txBox="true"/>
          <p:nvPr/>
        </p:nvSpPr>
        <p:spPr>
          <a:xfrm rot="0">
            <a:off x="7065908" y="725302"/>
            <a:ext cx="10423701" cy="1546897"/>
          </a:xfrm>
          <a:prstGeom prst="rect">
            <a:avLst/>
          </a:prstGeom>
        </p:spPr>
        <p:txBody>
          <a:bodyPr anchor="t" rtlCol="false" tIns="0" lIns="0" bIns="0" rIns="0">
            <a:spAutoFit/>
          </a:bodyPr>
          <a:lstStyle/>
          <a:p>
            <a:pPr algn="l" marL="0" indent="0" lvl="0">
              <a:lnSpc>
                <a:spcPts val="11753"/>
              </a:lnSpc>
            </a:pPr>
            <a:r>
              <a:rPr lang="en-US" sz="11411" spc="-251">
                <a:solidFill>
                  <a:srgbClr val="772C47"/>
                </a:solidFill>
                <a:latin typeface="Shrikhand"/>
                <a:ea typeface="Shrikhand"/>
                <a:cs typeface="Shrikhand"/>
                <a:sym typeface="Shrikhand"/>
              </a:rPr>
              <a:t>Our Expertise</a:t>
            </a:r>
          </a:p>
        </p:txBody>
      </p:sp>
      <p:grpSp>
        <p:nvGrpSpPr>
          <p:cNvPr name="Group 4" id="4"/>
          <p:cNvGrpSpPr/>
          <p:nvPr/>
        </p:nvGrpSpPr>
        <p:grpSpPr>
          <a:xfrm rot="10856">
            <a:off x="6681379" y="2694944"/>
            <a:ext cx="4801876" cy="1045603"/>
            <a:chOff x="0" y="0"/>
            <a:chExt cx="1459781" cy="317865"/>
          </a:xfrm>
        </p:grpSpPr>
        <p:sp>
          <p:nvSpPr>
            <p:cNvPr name="Freeform 5" id="5"/>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1DACC"/>
            </a:solidFill>
          </p:spPr>
        </p:sp>
        <p:sp>
          <p:nvSpPr>
            <p:cNvPr name="TextBox 6" id="6"/>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Advertising</a:t>
              </a:r>
            </a:p>
          </p:txBody>
        </p:sp>
      </p:grpSp>
      <p:grpSp>
        <p:nvGrpSpPr>
          <p:cNvPr name="Group 7" id="7"/>
          <p:cNvGrpSpPr/>
          <p:nvPr/>
        </p:nvGrpSpPr>
        <p:grpSpPr>
          <a:xfrm rot="10856">
            <a:off x="6681379" y="4090317"/>
            <a:ext cx="4801876" cy="1045603"/>
            <a:chOff x="0" y="0"/>
            <a:chExt cx="1459781" cy="317865"/>
          </a:xfrm>
        </p:grpSpPr>
        <p:sp>
          <p:nvSpPr>
            <p:cNvPr name="Freeform 8" id="8"/>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FE799"/>
            </a:solidFill>
          </p:spPr>
        </p:sp>
        <p:sp>
          <p:nvSpPr>
            <p:cNvPr name="TextBox 9" id="9"/>
            <p:cNvSpPr txBox="true"/>
            <p:nvPr/>
          </p:nvSpPr>
          <p:spPr>
            <a:xfrm>
              <a:off x="0" y="-76200"/>
              <a:ext cx="1459781" cy="394065"/>
            </a:xfrm>
            <a:prstGeom prst="rect">
              <a:avLst/>
            </a:prstGeom>
          </p:spPr>
          <p:txBody>
            <a:bodyPr anchor="ctr" rtlCol="false" tIns="50800" lIns="50800" bIns="50800" rIns="50800"/>
            <a:lstStyle/>
            <a:p>
              <a:pPr algn="ctr">
                <a:lnSpc>
                  <a:spcPts val="4899"/>
                </a:lnSpc>
              </a:pPr>
              <a:r>
                <a:rPr lang="en-US" sz="3499" spc="-174">
                  <a:solidFill>
                    <a:srgbClr val="000000"/>
                  </a:solidFill>
                  <a:latin typeface="Questrial"/>
                  <a:ea typeface="Questrial"/>
                  <a:cs typeface="Questrial"/>
                  <a:sym typeface="Questrial"/>
                </a:rPr>
                <a:t>Social Media Marketing</a:t>
              </a:r>
            </a:p>
          </p:txBody>
        </p:sp>
      </p:grpSp>
      <p:grpSp>
        <p:nvGrpSpPr>
          <p:cNvPr name="Group 10" id="10"/>
          <p:cNvGrpSpPr/>
          <p:nvPr/>
        </p:nvGrpSpPr>
        <p:grpSpPr>
          <a:xfrm rot="10856">
            <a:off x="6681379" y="5484455"/>
            <a:ext cx="4801876" cy="1045603"/>
            <a:chOff x="0" y="0"/>
            <a:chExt cx="1459781" cy="317865"/>
          </a:xfrm>
        </p:grpSpPr>
        <p:sp>
          <p:nvSpPr>
            <p:cNvPr name="Freeform 11" id="11"/>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FEDE1"/>
            </a:solidFill>
          </p:spPr>
        </p:sp>
        <p:sp>
          <p:nvSpPr>
            <p:cNvPr name="TextBox 12" id="12"/>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Outdoor Ads</a:t>
              </a:r>
            </a:p>
          </p:txBody>
        </p:sp>
      </p:grpSp>
      <p:grpSp>
        <p:nvGrpSpPr>
          <p:cNvPr name="Group 13" id="13"/>
          <p:cNvGrpSpPr/>
          <p:nvPr/>
        </p:nvGrpSpPr>
        <p:grpSpPr>
          <a:xfrm rot="10856">
            <a:off x="6743062" y="6964317"/>
            <a:ext cx="4801876" cy="1045603"/>
            <a:chOff x="0" y="0"/>
            <a:chExt cx="1459781" cy="317865"/>
          </a:xfrm>
        </p:grpSpPr>
        <p:sp>
          <p:nvSpPr>
            <p:cNvPr name="Freeform 14" id="14"/>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FE799"/>
            </a:solidFill>
          </p:spPr>
        </p:sp>
        <p:sp>
          <p:nvSpPr>
            <p:cNvPr name="TextBox 15" id="15"/>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Wapp &amp; Tele</a:t>
              </a:r>
            </a:p>
          </p:txBody>
        </p:sp>
      </p:grpSp>
      <p:grpSp>
        <p:nvGrpSpPr>
          <p:cNvPr name="Group 16" id="16"/>
          <p:cNvGrpSpPr/>
          <p:nvPr/>
        </p:nvGrpSpPr>
        <p:grpSpPr>
          <a:xfrm rot="10856">
            <a:off x="6743062" y="8444180"/>
            <a:ext cx="4801876" cy="1045603"/>
            <a:chOff x="0" y="0"/>
            <a:chExt cx="1459781" cy="317865"/>
          </a:xfrm>
        </p:grpSpPr>
        <p:sp>
          <p:nvSpPr>
            <p:cNvPr name="Freeform 17" id="17"/>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1DACC"/>
            </a:solidFill>
          </p:spPr>
        </p:sp>
        <p:sp>
          <p:nvSpPr>
            <p:cNvPr name="TextBox 18" id="18"/>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Paid Ads</a:t>
              </a:r>
            </a:p>
          </p:txBody>
        </p:sp>
      </p:grpSp>
      <p:grpSp>
        <p:nvGrpSpPr>
          <p:cNvPr name="Group 19" id="19"/>
          <p:cNvGrpSpPr/>
          <p:nvPr/>
        </p:nvGrpSpPr>
        <p:grpSpPr>
          <a:xfrm rot="10856">
            <a:off x="12455785" y="2694944"/>
            <a:ext cx="4801876" cy="1045603"/>
            <a:chOff x="0" y="0"/>
            <a:chExt cx="1459781" cy="317865"/>
          </a:xfrm>
        </p:grpSpPr>
        <p:sp>
          <p:nvSpPr>
            <p:cNvPr name="Freeform 20" id="20"/>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FE799"/>
            </a:solidFill>
          </p:spPr>
        </p:sp>
        <p:sp>
          <p:nvSpPr>
            <p:cNvPr name="TextBox 21" id="21"/>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Influencer Marketing</a:t>
              </a:r>
            </a:p>
          </p:txBody>
        </p:sp>
      </p:grpSp>
      <p:grpSp>
        <p:nvGrpSpPr>
          <p:cNvPr name="Group 22" id="22"/>
          <p:cNvGrpSpPr/>
          <p:nvPr/>
        </p:nvGrpSpPr>
        <p:grpSpPr>
          <a:xfrm rot="10856">
            <a:off x="12473625" y="4090317"/>
            <a:ext cx="4801876" cy="1045603"/>
            <a:chOff x="0" y="0"/>
            <a:chExt cx="1459781" cy="317865"/>
          </a:xfrm>
        </p:grpSpPr>
        <p:sp>
          <p:nvSpPr>
            <p:cNvPr name="Freeform 23" id="23"/>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1DACC"/>
            </a:solidFill>
          </p:spPr>
        </p:sp>
        <p:sp>
          <p:nvSpPr>
            <p:cNvPr name="TextBox 24" id="24"/>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Research Report</a:t>
              </a:r>
            </a:p>
          </p:txBody>
        </p:sp>
      </p:grpSp>
      <p:grpSp>
        <p:nvGrpSpPr>
          <p:cNvPr name="Group 25" id="25"/>
          <p:cNvGrpSpPr/>
          <p:nvPr/>
        </p:nvGrpSpPr>
        <p:grpSpPr>
          <a:xfrm rot="10856">
            <a:off x="12440788" y="5537558"/>
            <a:ext cx="4801876" cy="1045603"/>
            <a:chOff x="0" y="0"/>
            <a:chExt cx="1459781" cy="317865"/>
          </a:xfrm>
        </p:grpSpPr>
        <p:sp>
          <p:nvSpPr>
            <p:cNvPr name="Freeform 26" id="26"/>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FE799"/>
            </a:solidFill>
          </p:spPr>
        </p:sp>
        <p:sp>
          <p:nvSpPr>
            <p:cNvPr name="TextBox 27" id="27"/>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Broker Coverage</a:t>
              </a:r>
            </a:p>
          </p:txBody>
        </p:sp>
      </p:grpSp>
      <p:grpSp>
        <p:nvGrpSpPr>
          <p:cNvPr name="Group 28" id="28"/>
          <p:cNvGrpSpPr/>
          <p:nvPr/>
        </p:nvGrpSpPr>
        <p:grpSpPr>
          <a:xfrm rot="10856">
            <a:off x="12473625" y="6988845"/>
            <a:ext cx="4801876" cy="1045603"/>
            <a:chOff x="0" y="0"/>
            <a:chExt cx="1459781" cy="317865"/>
          </a:xfrm>
        </p:grpSpPr>
        <p:sp>
          <p:nvSpPr>
            <p:cNvPr name="Freeform 29" id="29"/>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5F1E1"/>
            </a:solidFill>
          </p:spPr>
        </p:sp>
        <p:sp>
          <p:nvSpPr>
            <p:cNvPr name="TextBox 30" id="30"/>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E-Media Printing</a:t>
              </a:r>
            </a:p>
          </p:txBody>
        </p:sp>
      </p:grpSp>
      <p:grpSp>
        <p:nvGrpSpPr>
          <p:cNvPr name="Group 31" id="31"/>
          <p:cNvGrpSpPr/>
          <p:nvPr/>
        </p:nvGrpSpPr>
        <p:grpSpPr>
          <a:xfrm rot="10856">
            <a:off x="12473625" y="8468708"/>
            <a:ext cx="4801876" cy="1045603"/>
            <a:chOff x="0" y="0"/>
            <a:chExt cx="1459781" cy="317865"/>
          </a:xfrm>
        </p:grpSpPr>
        <p:sp>
          <p:nvSpPr>
            <p:cNvPr name="Freeform 32" id="32"/>
            <p:cNvSpPr/>
            <p:nvPr/>
          </p:nvSpPr>
          <p:spPr>
            <a:xfrm flipH="false" flipV="false" rot="0">
              <a:off x="0" y="0"/>
              <a:ext cx="1459781" cy="317865"/>
            </a:xfrm>
            <a:custGeom>
              <a:avLst/>
              <a:gdLst/>
              <a:ahLst/>
              <a:cxnLst/>
              <a:rect r="r" b="b" t="t" l="l"/>
              <a:pathLst>
                <a:path h="317865" w="1459781">
                  <a:moveTo>
                    <a:pt x="82226" y="0"/>
                  </a:moveTo>
                  <a:lnTo>
                    <a:pt x="1377555" y="0"/>
                  </a:lnTo>
                  <a:cubicBezTo>
                    <a:pt x="1399362" y="0"/>
                    <a:pt x="1420277" y="8663"/>
                    <a:pt x="1435697" y="24083"/>
                  </a:cubicBezTo>
                  <a:cubicBezTo>
                    <a:pt x="1451118" y="39504"/>
                    <a:pt x="1459781" y="60418"/>
                    <a:pt x="1459781" y="82226"/>
                  </a:cubicBezTo>
                  <a:lnTo>
                    <a:pt x="1459781" y="235640"/>
                  </a:lnTo>
                  <a:cubicBezTo>
                    <a:pt x="1459781" y="281052"/>
                    <a:pt x="1422967" y="317865"/>
                    <a:pt x="1377555" y="317865"/>
                  </a:cubicBezTo>
                  <a:lnTo>
                    <a:pt x="82226" y="317865"/>
                  </a:lnTo>
                  <a:cubicBezTo>
                    <a:pt x="36814" y="317865"/>
                    <a:pt x="0" y="281052"/>
                    <a:pt x="0" y="235640"/>
                  </a:cubicBezTo>
                  <a:lnTo>
                    <a:pt x="0" y="82226"/>
                  </a:lnTo>
                  <a:cubicBezTo>
                    <a:pt x="0" y="36814"/>
                    <a:pt x="36814" y="0"/>
                    <a:pt x="82226" y="0"/>
                  </a:cubicBezTo>
                  <a:close/>
                </a:path>
              </a:pathLst>
            </a:custGeom>
            <a:solidFill>
              <a:srgbClr val="F1DACC"/>
            </a:solidFill>
          </p:spPr>
        </p:sp>
        <p:sp>
          <p:nvSpPr>
            <p:cNvPr name="TextBox 33" id="33"/>
            <p:cNvSpPr txBox="true"/>
            <p:nvPr/>
          </p:nvSpPr>
          <p:spPr>
            <a:xfrm>
              <a:off x="0" y="-76200"/>
              <a:ext cx="1459781" cy="394065"/>
            </a:xfrm>
            <a:prstGeom prst="rect">
              <a:avLst/>
            </a:prstGeom>
          </p:spPr>
          <p:txBody>
            <a:bodyPr anchor="ctr" rtlCol="false" tIns="50800" lIns="50800" bIns="50800" rIns="50800"/>
            <a:lstStyle/>
            <a:p>
              <a:pPr algn="ctr">
                <a:lnSpc>
                  <a:spcPts val="5039"/>
                </a:lnSpc>
              </a:pPr>
              <a:r>
                <a:rPr lang="en-US" sz="3599" spc="-179">
                  <a:solidFill>
                    <a:srgbClr val="000000"/>
                  </a:solidFill>
                  <a:latin typeface="Questrial"/>
                  <a:ea typeface="Questrial"/>
                  <a:cs typeface="Questrial"/>
                  <a:sym typeface="Questrial"/>
                </a:rPr>
                <a:t>News Prime Time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grpSp>
        <p:nvGrpSpPr>
          <p:cNvPr name="Group 2" id="2"/>
          <p:cNvGrpSpPr/>
          <p:nvPr/>
        </p:nvGrpSpPr>
        <p:grpSpPr>
          <a:xfrm rot="0">
            <a:off x="819201" y="8546429"/>
            <a:ext cx="1348583" cy="13485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A4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84246" y="8796953"/>
            <a:ext cx="827015" cy="827015"/>
          </a:xfrm>
          <a:custGeom>
            <a:avLst/>
            <a:gdLst/>
            <a:ahLst/>
            <a:cxnLst/>
            <a:rect r="r" b="b" t="t" l="l"/>
            <a:pathLst>
              <a:path h="827015" w="827015">
                <a:moveTo>
                  <a:pt x="0" y="0"/>
                </a:moveTo>
                <a:lnTo>
                  <a:pt x="827015" y="0"/>
                </a:lnTo>
                <a:lnTo>
                  <a:pt x="827015" y="827015"/>
                </a:lnTo>
                <a:lnTo>
                  <a:pt x="0" y="827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091352" y="8584008"/>
            <a:ext cx="1348583" cy="134858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A4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4356397" y="8855053"/>
            <a:ext cx="818494" cy="806494"/>
          </a:xfrm>
          <a:custGeom>
            <a:avLst/>
            <a:gdLst/>
            <a:ahLst/>
            <a:cxnLst/>
            <a:rect r="r" b="b" t="t" l="l"/>
            <a:pathLst>
              <a:path h="806494" w="818494">
                <a:moveTo>
                  <a:pt x="0" y="0"/>
                </a:moveTo>
                <a:lnTo>
                  <a:pt x="818494" y="0"/>
                </a:lnTo>
                <a:lnTo>
                  <a:pt x="818494" y="806494"/>
                </a:lnTo>
                <a:lnTo>
                  <a:pt x="0" y="806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1073207" y="8561538"/>
            <a:ext cx="1348583" cy="13485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A4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427764" y="8546429"/>
            <a:ext cx="1348583" cy="13485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A4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4273775" y="8634947"/>
            <a:ext cx="1348583" cy="13485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BA4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1329143" y="8802366"/>
            <a:ext cx="836710" cy="836710"/>
          </a:xfrm>
          <a:custGeom>
            <a:avLst/>
            <a:gdLst/>
            <a:ahLst/>
            <a:cxnLst/>
            <a:rect r="r" b="b" t="t" l="l"/>
            <a:pathLst>
              <a:path h="836710" w="836710">
                <a:moveTo>
                  <a:pt x="0" y="0"/>
                </a:moveTo>
                <a:lnTo>
                  <a:pt x="836711" y="0"/>
                </a:lnTo>
                <a:lnTo>
                  <a:pt x="836711" y="836710"/>
                </a:lnTo>
                <a:lnTo>
                  <a:pt x="0" y="836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7766598" y="8817474"/>
            <a:ext cx="670915" cy="670915"/>
          </a:xfrm>
          <a:custGeom>
            <a:avLst/>
            <a:gdLst/>
            <a:ahLst/>
            <a:cxnLst/>
            <a:rect r="r" b="b" t="t" l="l"/>
            <a:pathLst>
              <a:path h="670915" w="670915">
                <a:moveTo>
                  <a:pt x="0" y="0"/>
                </a:moveTo>
                <a:lnTo>
                  <a:pt x="670915" y="0"/>
                </a:lnTo>
                <a:lnTo>
                  <a:pt x="670915" y="670915"/>
                </a:lnTo>
                <a:lnTo>
                  <a:pt x="0" y="6709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4590320" y="9091337"/>
            <a:ext cx="715492" cy="558084"/>
          </a:xfrm>
          <a:custGeom>
            <a:avLst/>
            <a:gdLst/>
            <a:ahLst/>
            <a:cxnLst/>
            <a:rect r="r" b="b" t="t" l="l"/>
            <a:pathLst>
              <a:path h="558084" w="715492">
                <a:moveTo>
                  <a:pt x="0" y="0"/>
                </a:moveTo>
                <a:lnTo>
                  <a:pt x="715492" y="0"/>
                </a:lnTo>
                <a:lnTo>
                  <a:pt x="715492" y="558084"/>
                </a:lnTo>
                <a:lnTo>
                  <a:pt x="0" y="558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11633924" y="258712"/>
            <a:ext cx="1196422" cy="119642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D1DB"/>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25" id="25"/>
          <p:cNvSpPr/>
          <p:nvPr/>
        </p:nvSpPr>
        <p:spPr>
          <a:xfrm flipH="false" flipV="false" rot="0">
            <a:off x="11919101" y="543889"/>
            <a:ext cx="626068" cy="626068"/>
          </a:xfrm>
          <a:custGeom>
            <a:avLst/>
            <a:gdLst/>
            <a:ahLst/>
            <a:cxnLst/>
            <a:rect r="r" b="b" t="t" l="l"/>
            <a:pathLst>
              <a:path h="626068" w="626068">
                <a:moveTo>
                  <a:pt x="0" y="0"/>
                </a:moveTo>
                <a:lnTo>
                  <a:pt x="626068" y="0"/>
                </a:lnTo>
                <a:lnTo>
                  <a:pt x="626068" y="626068"/>
                </a:lnTo>
                <a:lnTo>
                  <a:pt x="0" y="6260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6" id="26"/>
          <p:cNvGrpSpPr/>
          <p:nvPr/>
        </p:nvGrpSpPr>
        <p:grpSpPr>
          <a:xfrm rot="0">
            <a:off x="10081912" y="258712"/>
            <a:ext cx="1196422" cy="119642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29" id="29"/>
          <p:cNvSpPr/>
          <p:nvPr/>
        </p:nvSpPr>
        <p:spPr>
          <a:xfrm flipH="false" flipV="false" rot="0">
            <a:off x="10398910" y="607530"/>
            <a:ext cx="562427" cy="562427"/>
          </a:xfrm>
          <a:custGeom>
            <a:avLst/>
            <a:gdLst/>
            <a:ahLst/>
            <a:cxnLst/>
            <a:rect r="r" b="b" t="t" l="l"/>
            <a:pathLst>
              <a:path h="562427" w="562427">
                <a:moveTo>
                  <a:pt x="0" y="0"/>
                </a:moveTo>
                <a:lnTo>
                  <a:pt x="562427" y="0"/>
                </a:lnTo>
                <a:lnTo>
                  <a:pt x="562427" y="562427"/>
                </a:lnTo>
                <a:lnTo>
                  <a:pt x="0" y="5624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30" id="30"/>
          <p:cNvGrpSpPr/>
          <p:nvPr/>
        </p:nvGrpSpPr>
        <p:grpSpPr>
          <a:xfrm rot="0">
            <a:off x="13183622" y="258712"/>
            <a:ext cx="1196422" cy="119642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99"/>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33" id="33"/>
          <p:cNvSpPr/>
          <p:nvPr/>
        </p:nvSpPr>
        <p:spPr>
          <a:xfrm flipH="false" flipV="false" rot="0">
            <a:off x="13503363" y="543889"/>
            <a:ext cx="626068" cy="626068"/>
          </a:xfrm>
          <a:custGeom>
            <a:avLst/>
            <a:gdLst/>
            <a:ahLst/>
            <a:cxnLst/>
            <a:rect r="r" b="b" t="t" l="l"/>
            <a:pathLst>
              <a:path h="626068" w="626068">
                <a:moveTo>
                  <a:pt x="0" y="0"/>
                </a:moveTo>
                <a:lnTo>
                  <a:pt x="626068" y="0"/>
                </a:lnTo>
                <a:lnTo>
                  <a:pt x="626068" y="626068"/>
                </a:lnTo>
                <a:lnTo>
                  <a:pt x="0" y="6260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34" id="34"/>
          <p:cNvGrpSpPr/>
          <p:nvPr/>
        </p:nvGrpSpPr>
        <p:grpSpPr>
          <a:xfrm rot="0">
            <a:off x="14733320" y="258712"/>
            <a:ext cx="1196422" cy="119642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37" id="37"/>
          <p:cNvSpPr/>
          <p:nvPr/>
        </p:nvSpPr>
        <p:spPr>
          <a:xfrm flipH="false" flipV="false" rot="0">
            <a:off x="15018497" y="651459"/>
            <a:ext cx="626068" cy="410928"/>
          </a:xfrm>
          <a:custGeom>
            <a:avLst/>
            <a:gdLst/>
            <a:ahLst/>
            <a:cxnLst/>
            <a:rect r="r" b="b" t="t" l="l"/>
            <a:pathLst>
              <a:path h="410928" w="626068">
                <a:moveTo>
                  <a:pt x="0" y="0"/>
                </a:moveTo>
                <a:lnTo>
                  <a:pt x="626068" y="0"/>
                </a:lnTo>
                <a:lnTo>
                  <a:pt x="626068" y="410928"/>
                </a:lnTo>
                <a:lnTo>
                  <a:pt x="0" y="41092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38" id="38"/>
          <p:cNvGrpSpPr/>
          <p:nvPr/>
        </p:nvGrpSpPr>
        <p:grpSpPr>
          <a:xfrm rot="0">
            <a:off x="16360670" y="258712"/>
            <a:ext cx="1196422" cy="119642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567"/>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41" id="41"/>
          <p:cNvSpPr/>
          <p:nvPr/>
        </p:nvSpPr>
        <p:spPr>
          <a:xfrm flipH="false" flipV="false" rot="0">
            <a:off x="16671888" y="557972"/>
            <a:ext cx="573985" cy="597901"/>
          </a:xfrm>
          <a:custGeom>
            <a:avLst/>
            <a:gdLst/>
            <a:ahLst/>
            <a:cxnLst/>
            <a:rect r="r" b="b" t="t" l="l"/>
            <a:pathLst>
              <a:path h="597901" w="573985">
                <a:moveTo>
                  <a:pt x="0" y="0"/>
                </a:moveTo>
                <a:lnTo>
                  <a:pt x="573985" y="0"/>
                </a:lnTo>
                <a:lnTo>
                  <a:pt x="573985" y="597901"/>
                </a:lnTo>
                <a:lnTo>
                  <a:pt x="0" y="59790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2" id="42"/>
          <p:cNvSpPr/>
          <p:nvPr/>
        </p:nvSpPr>
        <p:spPr>
          <a:xfrm flipH="false" flipV="false" rot="0">
            <a:off x="10398910" y="1646638"/>
            <a:ext cx="7152548" cy="6723395"/>
          </a:xfrm>
          <a:custGeom>
            <a:avLst/>
            <a:gdLst/>
            <a:ahLst/>
            <a:cxnLst/>
            <a:rect r="r" b="b" t="t" l="l"/>
            <a:pathLst>
              <a:path h="6723395" w="7152548">
                <a:moveTo>
                  <a:pt x="0" y="0"/>
                </a:moveTo>
                <a:lnTo>
                  <a:pt x="7152547" y="0"/>
                </a:lnTo>
                <a:lnTo>
                  <a:pt x="7152547" y="6723395"/>
                </a:lnTo>
                <a:lnTo>
                  <a:pt x="0" y="6723395"/>
                </a:lnTo>
                <a:lnTo>
                  <a:pt x="0" y="0"/>
                </a:lnTo>
                <a:close/>
              </a:path>
            </a:pathLst>
          </a:custGeom>
          <a:blipFill>
            <a:blip r:embed="rId22"/>
            <a:stretch>
              <a:fillRect l="0" t="0" r="0" b="0"/>
            </a:stretch>
          </a:blipFill>
        </p:spPr>
      </p:sp>
      <p:sp>
        <p:nvSpPr>
          <p:cNvPr name="TextBox 43" id="43"/>
          <p:cNvSpPr txBox="true"/>
          <p:nvPr/>
        </p:nvSpPr>
        <p:spPr>
          <a:xfrm rot="0">
            <a:off x="235988" y="469788"/>
            <a:ext cx="9403322" cy="2100990"/>
          </a:xfrm>
          <a:prstGeom prst="rect">
            <a:avLst/>
          </a:prstGeom>
        </p:spPr>
        <p:txBody>
          <a:bodyPr anchor="t" rtlCol="false" tIns="0" lIns="0" bIns="0" rIns="0">
            <a:spAutoFit/>
          </a:bodyPr>
          <a:lstStyle/>
          <a:p>
            <a:pPr algn="l" marL="0" indent="0" lvl="0">
              <a:lnSpc>
                <a:spcPts val="8134"/>
              </a:lnSpc>
            </a:pPr>
            <a:r>
              <a:rPr lang="en-US" sz="7897" spc="-173">
                <a:solidFill>
                  <a:srgbClr val="772C47"/>
                </a:solidFill>
                <a:latin typeface="Shrikhand"/>
                <a:ea typeface="Shrikhand"/>
                <a:cs typeface="Shrikhand"/>
                <a:sym typeface="Shrikhand"/>
              </a:rPr>
              <a:t>Understanding Digital Marketing</a:t>
            </a:r>
          </a:p>
        </p:txBody>
      </p:sp>
      <p:sp>
        <p:nvSpPr>
          <p:cNvPr name="TextBox 44" id="44"/>
          <p:cNvSpPr txBox="true"/>
          <p:nvPr/>
        </p:nvSpPr>
        <p:spPr>
          <a:xfrm rot="0">
            <a:off x="595021" y="2715499"/>
            <a:ext cx="8109415" cy="5296466"/>
          </a:xfrm>
          <a:prstGeom prst="rect">
            <a:avLst/>
          </a:prstGeom>
        </p:spPr>
        <p:txBody>
          <a:bodyPr anchor="t" rtlCol="false" tIns="0" lIns="0" bIns="0" rIns="0">
            <a:spAutoFit/>
          </a:bodyPr>
          <a:lstStyle/>
          <a:p>
            <a:pPr algn="l">
              <a:lnSpc>
                <a:spcPts val="4693"/>
              </a:lnSpc>
            </a:pPr>
            <a:r>
              <a:rPr lang="en-US" sz="3352">
                <a:solidFill>
                  <a:srgbClr val="772C47"/>
                </a:solidFill>
                <a:latin typeface="Questrial"/>
                <a:ea typeface="Questrial"/>
                <a:cs typeface="Questrial"/>
                <a:sym typeface="Questrial"/>
              </a:rPr>
              <a:t>Defining digital marketing as the utilization of digital technology to promote products or services. Highlighting its broad scope, encompassing online channels such as-</a:t>
            </a:r>
          </a:p>
          <a:p>
            <a:pPr algn="l" marL="723848" indent="-361924" lvl="1">
              <a:lnSpc>
                <a:spcPts val="4693"/>
              </a:lnSpc>
              <a:buFont typeface="Arial"/>
              <a:buChar char="•"/>
            </a:pPr>
            <a:r>
              <a:rPr lang="en-US" sz="3352">
                <a:solidFill>
                  <a:srgbClr val="772C47"/>
                </a:solidFill>
                <a:latin typeface="Questrial"/>
                <a:ea typeface="Questrial"/>
                <a:cs typeface="Questrial"/>
                <a:sym typeface="Questrial"/>
              </a:rPr>
              <a:t>websites</a:t>
            </a:r>
          </a:p>
          <a:p>
            <a:pPr algn="l" marL="723848" indent="-361924" lvl="1">
              <a:lnSpc>
                <a:spcPts val="4693"/>
              </a:lnSpc>
              <a:buFont typeface="Arial"/>
              <a:buChar char="•"/>
            </a:pPr>
            <a:r>
              <a:rPr lang="en-US" sz="3352">
                <a:solidFill>
                  <a:srgbClr val="772C47"/>
                </a:solidFill>
                <a:latin typeface="Questrial"/>
                <a:ea typeface="Questrial"/>
                <a:cs typeface="Questrial"/>
                <a:sym typeface="Questrial"/>
              </a:rPr>
              <a:t>social media</a:t>
            </a:r>
          </a:p>
          <a:p>
            <a:pPr algn="l" marL="723848" indent="-361924" lvl="1">
              <a:lnSpc>
                <a:spcPts val="4693"/>
              </a:lnSpc>
              <a:buFont typeface="Arial"/>
              <a:buChar char="•"/>
            </a:pPr>
            <a:r>
              <a:rPr lang="en-US" sz="3352">
                <a:solidFill>
                  <a:srgbClr val="772C47"/>
                </a:solidFill>
                <a:latin typeface="Questrial"/>
                <a:ea typeface="Questrial"/>
                <a:cs typeface="Questrial"/>
                <a:sym typeface="Questrial"/>
              </a:rPr>
              <a:t>search engines</a:t>
            </a:r>
          </a:p>
          <a:p>
            <a:pPr algn="l" marL="723848" indent="-361924" lvl="1">
              <a:lnSpc>
                <a:spcPts val="4693"/>
              </a:lnSpc>
              <a:buFont typeface="Arial"/>
              <a:buChar char="•"/>
            </a:pPr>
            <a:r>
              <a:rPr lang="en-US" sz="3352">
                <a:solidFill>
                  <a:srgbClr val="772C47"/>
                </a:solidFill>
                <a:latin typeface="Questrial"/>
                <a:ea typeface="Questrial"/>
                <a:cs typeface="Questrial"/>
                <a:sym typeface="Questrial"/>
              </a:rPr>
              <a:t>email</a:t>
            </a:r>
          </a:p>
          <a:p>
            <a:pPr algn="l" marL="723848" indent="-361924" lvl="1">
              <a:lnSpc>
                <a:spcPts val="4693"/>
              </a:lnSpc>
              <a:buFont typeface="Arial"/>
              <a:buChar char="•"/>
            </a:pPr>
            <a:r>
              <a:rPr lang="en-US" sz="3352">
                <a:solidFill>
                  <a:srgbClr val="772C47"/>
                </a:solidFill>
                <a:latin typeface="Questrial"/>
                <a:ea typeface="Questrial"/>
                <a:cs typeface="Questrial"/>
                <a:sym typeface="Questrial"/>
              </a:rPr>
              <a:t>mobile applications.</a:t>
            </a:r>
          </a:p>
        </p:txBody>
      </p:sp>
      <p:sp>
        <p:nvSpPr>
          <p:cNvPr name="TextBox 45" id="45"/>
          <p:cNvSpPr txBox="true"/>
          <p:nvPr/>
        </p:nvSpPr>
        <p:spPr>
          <a:xfrm rot="0">
            <a:off x="2444009" y="8649801"/>
            <a:ext cx="2205719" cy="1271251"/>
          </a:xfrm>
          <a:prstGeom prst="rect">
            <a:avLst/>
          </a:prstGeom>
        </p:spPr>
        <p:txBody>
          <a:bodyPr anchor="t" rtlCol="false" tIns="0" lIns="0" bIns="0" rIns="0">
            <a:spAutoFit/>
          </a:bodyPr>
          <a:lstStyle/>
          <a:p>
            <a:pPr algn="l">
              <a:lnSpc>
                <a:spcPts val="3431"/>
              </a:lnSpc>
            </a:pPr>
            <a:r>
              <a:rPr lang="en-US" sz="2450" spc="-122" b="true">
                <a:solidFill>
                  <a:srgbClr val="000000"/>
                </a:solidFill>
                <a:latin typeface="Garet Bold"/>
                <a:ea typeface="Garet Bold"/>
                <a:cs typeface="Garet Bold"/>
                <a:sym typeface="Garet Bold"/>
              </a:rPr>
              <a:t>Wider audience reach</a:t>
            </a:r>
          </a:p>
        </p:txBody>
      </p:sp>
      <p:sp>
        <p:nvSpPr>
          <p:cNvPr name="TextBox 46" id="46"/>
          <p:cNvSpPr txBox="true"/>
          <p:nvPr/>
        </p:nvSpPr>
        <p:spPr>
          <a:xfrm rot="0">
            <a:off x="5685502" y="8807428"/>
            <a:ext cx="1532712" cy="842626"/>
          </a:xfrm>
          <a:prstGeom prst="rect">
            <a:avLst/>
          </a:prstGeom>
        </p:spPr>
        <p:txBody>
          <a:bodyPr anchor="t" rtlCol="false" tIns="0" lIns="0" bIns="0" rIns="0">
            <a:spAutoFit/>
          </a:bodyPr>
          <a:lstStyle/>
          <a:p>
            <a:pPr algn="l">
              <a:lnSpc>
                <a:spcPts val="3431"/>
              </a:lnSpc>
            </a:pPr>
            <a:r>
              <a:rPr lang="en-US" sz="2450" spc="-122" b="true">
                <a:solidFill>
                  <a:srgbClr val="000000"/>
                </a:solidFill>
                <a:latin typeface="Garet Bold"/>
                <a:ea typeface="Garet Bold"/>
                <a:cs typeface="Garet Bold"/>
                <a:sym typeface="Garet Bold"/>
              </a:rPr>
              <a:t>Cost efficiency</a:t>
            </a:r>
          </a:p>
        </p:txBody>
      </p:sp>
      <p:sp>
        <p:nvSpPr>
          <p:cNvPr name="TextBox 47" id="47"/>
          <p:cNvSpPr txBox="true"/>
          <p:nvPr/>
        </p:nvSpPr>
        <p:spPr>
          <a:xfrm rot="0">
            <a:off x="12667357" y="8784957"/>
            <a:ext cx="2280709" cy="842626"/>
          </a:xfrm>
          <a:prstGeom prst="rect">
            <a:avLst/>
          </a:prstGeom>
        </p:spPr>
        <p:txBody>
          <a:bodyPr anchor="t" rtlCol="false" tIns="0" lIns="0" bIns="0" rIns="0">
            <a:spAutoFit/>
          </a:bodyPr>
          <a:lstStyle/>
          <a:p>
            <a:pPr algn="l">
              <a:lnSpc>
                <a:spcPts val="3431"/>
              </a:lnSpc>
            </a:pPr>
            <a:r>
              <a:rPr lang="en-US" sz="2450" spc="-122" b="true">
                <a:solidFill>
                  <a:srgbClr val="000000"/>
                </a:solidFill>
                <a:latin typeface="Garet Bold"/>
                <a:ea typeface="Garet Bold"/>
                <a:cs typeface="Garet Bold"/>
                <a:sym typeface="Garet Bold"/>
              </a:rPr>
              <a:t>Accurate targeting </a:t>
            </a:r>
          </a:p>
        </p:txBody>
      </p:sp>
      <p:sp>
        <p:nvSpPr>
          <p:cNvPr name="TextBox 48" id="48"/>
          <p:cNvSpPr txBox="true"/>
          <p:nvPr/>
        </p:nvSpPr>
        <p:spPr>
          <a:xfrm rot="0">
            <a:off x="8997525" y="8850343"/>
            <a:ext cx="1862711" cy="842626"/>
          </a:xfrm>
          <a:prstGeom prst="rect">
            <a:avLst/>
          </a:prstGeom>
        </p:spPr>
        <p:txBody>
          <a:bodyPr anchor="t" rtlCol="false" tIns="0" lIns="0" bIns="0" rIns="0">
            <a:spAutoFit/>
          </a:bodyPr>
          <a:lstStyle/>
          <a:p>
            <a:pPr algn="l">
              <a:lnSpc>
                <a:spcPts val="3431"/>
              </a:lnSpc>
            </a:pPr>
            <a:r>
              <a:rPr lang="en-US" sz="2450" spc="-122" b="true">
                <a:solidFill>
                  <a:srgbClr val="000000"/>
                </a:solidFill>
                <a:latin typeface="Garet Bold"/>
                <a:ea typeface="Garet Bold"/>
                <a:cs typeface="Garet Bold"/>
                <a:sym typeface="Garet Bold"/>
              </a:rPr>
              <a:t>Measurable results</a:t>
            </a:r>
          </a:p>
        </p:txBody>
      </p:sp>
      <p:sp>
        <p:nvSpPr>
          <p:cNvPr name="TextBox 49" id="49"/>
          <p:cNvSpPr txBox="true"/>
          <p:nvPr/>
        </p:nvSpPr>
        <p:spPr>
          <a:xfrm rot="0">
            <a:off x="15901089" y="8712279"/>
            <a:ext cx="2048129" cy="1271251"/>
          </a:xfrm>
          <a:prstGeom prst="rect">
            <a:avLst/>
          </a:prstGeom>
        </p:spPr>
        <p:txBody>
          <a:bodyPr anchor="t" rtlCol="false" tIns="0" lIns="0" bIns="0" rIns="0">
            <a:spAutoFit/>
          </a:bodyPr>
          <a:lstStyle/>
          <a:p>
            <a:pPr algn="l">
              <a:lnSpc>
                <a:spcPts val="3431"/>
              </a:lnSpc>
            </a:pPr>
            <a:r>
              <a:rPr lang="en-US" sz="2450" spc="-122" b="true">
                <a:solidFill>
                  <a:srgbClr val="000000"/>
                </a:solidFill>
                <a:latin typeface="Garet Bold"/>
                <a:ea typeface="Garet Bold"/>
                <a:cs typeface="Garet Bold"/>
                <a:sym typeface="Garet Bold"/>
              </a:rPr>
              <a:t>Enhanced interactive interactions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50495" y="2086683"/>
            <a:ext cx="5852917" cy="8067930"/>
          </a:xfrm>
          <a:custGeom>
            <a:avLst/>
            <a:gdLst/>
            <a:ahLst/>
            <a:cxnLst/>
            <a:rect r="r" b="b" t="t" l="l"/>
            <a:pathLst>
              <a:path h="8067930" w="5852917">
                <a:moveTo>
                  <a:pt x="0" y="0"/>
                </a:moveTo>
                <a:lnTo>
                  <a:pt x="5852917" y="0"/>
                </a:lnTo>
                <a:lnTo>
                  <a:pt x="5852917" y="8067931"/>
                </a:lnTo>
                <a:lnTo>
                  <a:pt x="0" y="80679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78306" y="2086683"/>
            <a:ext cx="5852917" cy="8067930"/>
          </a:xfrm>
          <a:custGeom>
            <a:avLst/>
            <a:gdLst/>
            <a:ahLst/>
            <a:cxnLst/>
            <a:rect r="r" b="b" t="t" l="l"/>
            <a:pathLst>
              <a:path h="8067930" w="5852917">
                <a:moveTo>
                  <a:pt x="0" y="0"/>
                </a:moveTo>
                <a:lnTo>
                  <a:pt x="5852917" y="0"/>
                </a:lnTo>
                <a:lnTo>
                  <a:pt x="5852917" y="8067931"/>
                </a:lnTo>
                <a:lnTo>
                  <a:pt x="0" y="80679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77616" y="725232"/>
            <a:ext cx="8908575" cy="1085226"/>
          </a:xfrm>
          <a:custGeom>
            <a:avLst/>
            <a:gdLst/>
            <a:ahLst/>
            <a:cxnLst/>
            <a:rect r="r" b="b" t="t" l="l"/>
            <a:pathLst>
              <a:path h="1085226" w="8908575">
                <a:moveTo>
                  <a:pt x="0" y="0"/>
                </a:moveTo>
                <a:lnTo>
                  <a:pt x="8908575" y="0"/>
                </a:lnTo>
                <a:lnTo>
                  <a:pt x="8908575" y="1085226"/>
                </a:lnTo>
                <a:lnTo>
                  <a:pt x="0" y="10852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221565" y="7385207"/>
            <a:ext cx="1113483" cy="1113483"/>
          </a:xfrm>
          <a:custGeom>
            <a:avLst/>
            <a:gdLst/>
            <a:ahLst/>
            <a:cxnLst/>
            <a:rect r="r" b="b" t="t" l="l"/>
            <a:pathLst>
              <a:path h="1113483" w="1113483">
                <a:moveTo>
                  <a:pt x="0" y="0"/>
                </a:moveTo>
                <a:lnTo>
                  <a:pt x="1113482" y="0"/>
                </a:lnTo>
                <a:lnTo>
                  <a:pt x="1113482" y="1113483"/>
                </a:lnTo>
                <a:lnTo>
                  <a:pt x="0" y="11134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446671" y="6703531"/>
            <a:ext cx="1113483" cy="1113483"/>
          </a:xfrm>
          <a:custGeom>
            <a:avLst/>
            <a:gdLst/>
            <a:ahLst/>
            <a:cxnLst/>
            <a:rect r="r" b="b" t="t" l="l"/>
            <a:pathLst>
              <a:path h="1113483" w="1113483">
                <a:moveTo>
                  <a:pt x="0" y="0"/>
                </a:moveTo>
                <a:lnTo>
                  <a:pt x="1113482" y="0"/>
                </a:lnTo>
                <a:lnTo>
                  <a:pt x="1113482" y="1113482"/>
                </a:lnTo>
                <a:lnTo>
                  <a:pt x="0" y="11134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3382521" y="2450987"/>
            <a:ext cx="1195095" cy="119509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grpSp>
        <p:nvGrpSpPr>
          <p:cNvPr name="Group 11" id="11"/>
          <p:cNvGrpSpPr/>
          <p:nvPr/>
        </p:nvGrpSpPr>
        <p:grpSpPr>
          <a:xfrm rot="0">
            <a:off x="9774069" y="2503513"/>
            <a:ext cx="1195095" cy="11950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E9"/>
            </a:solidFill>
            <a:ln w="47625"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sp>
        <p:nvSpPr>
          <p:cNvPr name="TextBox 14" id="14"/>
          <p:cNvSpPr txBox="true"/>
          <p:nvPr/>
        </p:nvSpPr>
        <p:spPr>
          <a:xfrm rot="0">
            <a:off x="3518161" y="3982385"/>
            <a:ext cx="4367434" cy="487877"/>
          </a:xfrm>
          <a:prstGeom prst="rect">
            <a:avLst/>
          </a:prstGeom>
        </p:spPr>
        <p:txBody>
          <a:bodyPr anchor="t" rtlCol="false" tIns="0" lIns="0" bIns="0" rIns="0">
            <a:spAutoFit/>
          </a:bodyPr>
          <a:lstStyle/>
          <a:p>
            <a:pPr algn="l">
              <a:lnSpc>
                <a:spcPts val="3899"/>
              </a:lnSpc>
            </a:pPr>
            <a:r>
              <a:rPr lang="en-US" sz="3450">
                <a:solidFill>
                  <a:srgbClr val="BD303E"/>
                </a:solidFill>
                <a:latin typeface="Poppins Bold"/>
                <a:ea typeface="Poppins Bold"/>
                <a:cs typeface="Poppins Bold"/>
                <a:sym typeface="Poppins Bold"/>
              </a:rPr>
              <a:t>TARGET AUDIENCE</a:t>
            </a:r>
          </a:p>
        </p:txBody>
      </p:sp>
      <p:sp>
        <p:nvSpPr>
          <p:cNvPr name="TextBox 15" id="15"/>
          <p:cNvSpPr txBox="true"/>
          <p:nvPr/>
        </p:nvSpPr>
        <p:spPr>
          <a:xfrm rot="0">
            <a:off x="3854029" y="2818883"/>
            <a:ext cx="461907" cy="487877"/>
          </a:xfrm>
          <a:prstGeom prst="rect">
            <a:avLst/>
          </a:prstGeom>
        </p:spPr>
        <p:txBody>
          <a:bodyPr anchor="t" rtlCol="false" tIns="0" lIns="0" bIns="0" rIns="0">
            <a:spAutoFit/>
          </a:bodyPr>
          <a:lstStyle/>
          <a:p>
            <a:pPr algn="l">
              <a:lnSpc>
                <a:spcPts val="3899"/>
              </a:lnSpc>
            </a:pPr>
            <a:r>
              <a:rPr lang="en-US" sz="3450">
                <a:solidFill>
                  <a:srgbClr val="BD303E"/>
                </a:solidFill>
                <a:latin typeface="Poppins Bold"/>
                <a:ea typeface="Poppins Bold"/>
                <a:cs typeface="Poppins Bold"/>
                <a:sym typeface="Poppins Bold"/>
              </a:rPr>
              <a:t>1.</a:t>
            </a:r>
          </a:p>
        </p:txBody>
      </p:sp>
      <p:sp>
        <p:nvSpPr>
          <p:cNvPr name="TextBox 16" id="16"/>
          <p:cNvSpPr txBox="true"/>
          <p:nvPr/>
        </p:nvSpPr>
        <p:spPr>
          <a:xfrm rot="0">
            <a:off x="9893236" y="3881047"/>
            <a:ext cx="4367434" cy="973652"/>
          </a:xfrm>
          <a:prstGeom prst="rect">
            <a:avLst/>
          </a:prstGeom>
        </p:spPr>
        <p:txBody>
          <a:bodyPr anchor="t" rtlCol="false" tIns="0" lIns="0" bIns="0" rIns="0">
            <a:spAutoFit/>
          </a:bodyPr>
          <a:lstStyle/>
          <a:p>
            <a:pPr algn="l">
              <a:lnSpc>
                <a:spcPts val="3899"/>
              </a:lnSpc>
            </a:pPr>
            <a:r>
              <a:rPr lang="en-US" sz="3450">
                <a:solidFill>
                  <a:srgbClr val="BD303E"/>
                </a:solidFill>
                <a:latin typeface="Poppins Bold"/>
                <a:ea typeface="Poppins Bold"/>
                <a:cs typeface="Poppins Bold"/>
                <a:sym typeface="Poppins Bold"/>
              </a:rPr>
              <a:t>COMPETITIVE BENCHMARKING</a:t>
            </a:r>
          </a:p>
        </p:txBody>
      </p:sp>
      <p:sp>
        <p:nvSpPr>
          <p:cNvPr name="TextBox 17" id="17"/>
          <p:cNvSpPr txBox="true"/>
          <p:nvPr/>
        </p:nvSpPr>
        <p:spPr>
          <a:xfrm rot="0">
            <a:off x="10245577" y="2871409"/>
            <a:ext cx="461907" cy="487877"/>
          </a:xfrm>
          <a:prstGeom prst="rect">
            <a:avLst/>
          </a:prstGeom>
        </p:spPr>
        <p:txBody>
          <a:bodyPr anchor="t" rtlCol="false" tIns="0" lIns="0" bIns="0" rIns="0">
            <a:spAutoFit/>
          </a:bodyPr>
          <a:lstStyle/>
          <a:p>
            <a:pPr algn="l">
              <a:lnSpc>
                <a:spcPts val="3899"/>
              </a:lnSpc>
            </a:pPr>
            <a:r>
              <a:rPr lang="en-US" sz="3450">
                <a:solidFill>
                  <a:srgbClr val="BD303E"/>
                </a:solidFill>
                <a:latin typeface="Poppins Bold"/>
                <a:ea typeface="Poppins Bold"/>
                <a:cs typeface="Poppins Bold"/>
                <a:sym typeface="Poppins Bold"/>
              </a:rPr>
              <a:t>2.</a:t>
            </a:r>
          </a:p>
        </p:txBody>
      </p:sp>
      <p:sp>
        <p:nvSpPr>
          <p:cNvPr name="TextBox 18" id="18"/>
          <p:cNvSpPr txBox="true"/>
          <p:nvPr/>
        </p:nvSpPr>
        <p:spPr>
          <a:xfrm rot="0">
            <a:off x="5704764" y="927451"/>
            <a:ext cx="6234991" cy="711557"/>
          </a:xfrm>
          <a:prstGeom prst="rect">
            <a:avLst/>
          </a:prstGeom>
        </p:spPr>
        <p:txBody>
          <a:bodyPr anchor="t" rtlCol="false" tIns="0" lIns="0" bIns="0" rIns="0">
            <a:spAutoFit/>
          </a:bodyPr>
          <a:lstStyle/>
          <a:p>
            <a:pPr algn="l" marL="0" indent="0" lvl="0">
              <a:lnSpc>
                <a:spcPts val="5393"/>
              </a:lnSpc>
            </a:pPr>
            <a:r>
              <a:rPr lang="en-US" sz="5236" spc="-115">
                <a:solidFill>
                  <a:srgbClr val="772C47"/>
                </a:solidFill>
                <a:latin typeface="Shrikhand"/>
                <a:ea typeface="Shrikhand"/>
                <a:cs typeface="Shrikhand"/>
                <a:sym typeface="Shrikhand"/>
              </a:rPr>
              <a:t>Market Research</a:t>
            </a:r>
          </a:p>
        </p:txBody>
      </p:sp>
      <p:sp>
        <p:nvSpPr>
          <p:cNvPr name="TextBox 19" id="19"/>
          <p:cNvSpPr txBox="true"/>
          <p:nvPr/>
        </p:nvSpPr>
        <p:spPr>
          <a:xfrm rot="0">
            <a:off x="3411096" y="4634470"/>
            <a:ext cx="4958703" cy="3307478"/>
          </a:xfrm>
          <a:prstGeom prst="rect">
            <a:avLst/>
          </a:prstGeom>
        </p:spPr>
        <p:txBody>
          <a:bodyPr anchor="t" rtlCol="false" tIns="0" lIns="0" bIns="0" rIns="0">
            <a:spAutoFit/>
          </a:bodyPr>
          <a:lstStyle/>
          <a:p>
            <a:pPr algn="l">
              <a:lnSpc>
                <a:spcPts val="3736"/>
              </a:lnSpc>
            </a:pPr>
            <a:r>
              <a:rPr lang="en-US" sz="2669">
                <a:solidFill>
                  <a:srgbClr val="772C47"/>
                </a:solidFill>
                <a:latin typeface="Questrial"/>
                <a:ea typeface="Questrial"/>
                <a:cs typeface="Questrial"/>
                <a:sym typeface="Questrial"/>
              </a:rPr>
              <a:t>We identify and analyze your ideal customers, understanding their demographics, behaviors, preferences, and needs. This helps us tailor marketing strategies to effectively reach and engage your audience.</a:t>
            </a:r>
          </a:p>
        </p:txBody>
      </p:sp>
      <p:sp>
        <p:nvSpPr>
          <p:cNvPr name="TextBox 20" id="20"/>
          <p:cNvSpPr txBox="true"/>
          <p:nvPr/>
        </p:nvSpPr>
        <p:spPr>
          <a:xfrm rot="0">
            <a:off x="9774069" y="4941888"/>
            <a:ext cx="4958703" cy="3307478"/>
          </a:xfrm>
          <a:prstGeom prst="rect">
            <a:avLst/>
          </a:prstGeom>
        </p:spPr>
        <p:txBody>
          <a:bodyPr anchor="t" rtlCol="false" tIns="0" lIns="0" bIns="0" rIns="0">
            <a:spAutoFit/>
          </a:bodyPr>
          <a:lstStyle/>
          <a:p>
            <a:pPr algn="l">
              <a:lnSpc>
                <a:spcPts val="3736"/>
              </a:lnSpc>
            </a:pPr>
            <a:r>
              <a:rPr lang="en-US" sz="2669">
                <a:solidFill>
                  <a:srgbClr val="772C47"/>
                </a:solidFill>
                <a:latin typeface="Questrial"/>
                <a:ea typeface="Questrial"/>
                <a:cs typeface="Questrial"/>
                <a:sym typeface="Questrial"/>
              </a:rPr>
              <a:t>We assess your competitors’ strengths and weaknesses, examining their strategies and performance. This enables us to identify opportunities and threats, positioning your brand strategically in the market.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4073" y="1368091"/>
            <a:ext cx="16249357" cy="8006501"/>
          </a:xfrm>
          <a:custGeom>
            <a:avLst/>
            <a:gdLst/>
            <a:ahLst/>
            <a:cxnLst/>
            <a:rect r="r" b="b" t="t" l="l"/>
            <a:pathLst>
              <a:path h="8006501" w="16249357">
                <a:moveTo>
                  <a:pt x="0" y="0"/>
                </a:moveTo>
                <a:lnTo>
                  <a:pt x="16249357" y="0"/>
                </a:lnTo>
                <a:lnTo>
                  <a:pt x="16249357" y="8006502"/>
                </a:lnTo>
                <a:lnTo>
                  <a:pt x="0" y="8006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56763" y="7248820"/>
            <a:ext cx="829318" cy="474973"/>
          </a:xfrm>
          <a:custGeom>
            <a:avLst/>
            <a:gdLst/>
            <a:ahLst/>
            <a:cxnLst/>
            <a:rect r="r" b="b" t="t" l="l"/>
            <a:pathLst>
              <a:path h="474973" w="829318">
                <a:moveTo>
                  <a:pt x="0" y="0"/>
                </a:moveTo>
                <a:lnTo>
                  <a:pt x="829318" y="0"/>
                </a:lnTo>
                <a:lnTo>
                  <a:pt x="829318" y="474973"/>
                </a:lnTo>
                <a:lnTo>
                  <a:pt x="0" y="47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41715" y="5504692"/>
            <a:ext cx="6409301" cy="1069074"/>
          </a:xfrm>
          <a:prstGeom prst="rect">
            <a:avLst/>
          </a:prstGeom>
        </p:spPr>
        <p:txBody>
          <a:bodyPr anchor="t" rtlCol="false" tIns="0" lIns="0" bIns="0" rIns="0">
            <a:spAutoFit/>
          </a:bodyPr>
          <a:lstStyle/>
          <a:p>
            <a:pPr algn="l" marL="0" indent="0" lvl="0">
              <a:lnSpc>
                <a:spcPts val="8134"/>
              </a:lnSpc>
            </a:pPr>
            <a:r>
              <a:rPr lang="en-US" sz="7897" spc="-173">
                <a:solidFill>
                  <a:srgbClr val="772C47"/>
                </a:solidFill>
                <a:latin typeface="Shrikhand"/>
                <a:ea typeface="Shrikhand"/>
                <a:cs typeface="Shrikhand"/>
                <a:sym typeface="Shrikhand"/>
              </a:rPr>
              <a:t>Web Design</a:t>
            </a:r>
          </a:p>
        </p:txBody>
      </p:sp>
      <p:sp>
        <p:nvSpPr>
          <p:cNvPr name="TextBox 6" id="6"/>
          <p:cNvSpPr txBox="true"/>
          <p:nvPr/>
        </p:nvSpPr>
        <p:spPr>
          <a:xfrm rot="0">
            <a:off x="8564305" y="3972775"/>
            <a:ext cx="7655457" cy="4449345"/>
          </a:xfrm>
          <a:prstGeom prst="rect">
            <a:avLst/>
          </a:prstGeom>
        </p:spPr>
        <p:txBody>
          <a:bodyPr anchor="t" rtlCol="false" tIns="0" lIns="0" bIns="0" rIns="0">
            <a:spAutoFit/>
          </a:bodyPr>
          <a:lstStyle/>
          <a:p>
            <a:pPr algn="just">
              <a:lnSpc>
                <a:spcPts val="3542"/>
              </a:lnSpc>
            </a:pPr>
            <a:r>
              <a:rPr lang="en-US" sz="2530">
                <a:solidFill>
                  <a:srgbClr val="772C47"/>
                </a:solidFill>
                <a:latin typeface="Questrial"/>
                <a:ea typeface="Questrial"/>
                <a:cs typeface="Questrial"/>
                <a:sym typeface="Questrial"/>
              </a:rPr>
              <a:t>Your website is often the first impression potential customers have of your business. Our web design services focus on creating visually appealing, user-friendly, and responsive websites that reflect your brand and engage your audience. We prioritize functionality and aesthetics, ensuring that your website not only looks great but also provides a seamless user experience. Our goal is to convert visitors into customers through effective design and intuitive navigation.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9ED"/>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20350" y="3455213"/>
            <a:ext cx="28368113" cy="5803087"/>
            <a:chOff x="0" y="0"/>
            <a:chExt cx="2295958" cy="469670"/>
          </a:xfrm>
        </p:grpSpPr>
        <p:sp>
          <p:nvSpPr>
            <p:cNvPr name="Freeform 4" id="4"/>
            <p:cNvSpPr/>
            <p:nvPr/>
          </p:nvSpPr>
          <p:spPr>
            <a:xfrm flipH="false" flipV="false" rot="0">
              <a:off x="0" y="0"/>
              <a:ext cx="2295958" cy="469670"/>
            </a:xfrm>
            <a:custGeom>
              <a:avLst/>
              <a:gdLst/>
              <a:ahLst/>
              <a:cxnLst/>
              <a:rect r="r" b="b" t="t" l="l"/>
              <a:pathLst>
                <a:path h="469670" w="2295958">
                  <a:moveTo>
                    <a:pt x="2092758" y="0"/>
                  </a:moveTo>
                  <a:cubicBezTo>
                    <a:pt x="2204982" y="0"/>
                    <a:pt x="2295958" y="105139"/>
                    <a:pt x="2295958" y="234835"/>
                  </a:cubicBezTo>
                  <a:cubicBezTo>
                    <a:pt x="2295958" y="364531"/>
                    <a:pt x="2204982" y="469670"/>
                    <a:pt x="2092758" y="469670"/>
                  </a:cubicBezTo>
                  <a:lnTo>
                    <a:pt x="203200" y="469670"/>
                  </a:lnTo>
                  <a:cubicBezTo>
                    <a:pt x="90976" y="469670"/>
                    <a:pt x="0" y="364531"/>
                    <a:pt x="0" y="234835"/>
                  </a:cubicBezTo>
                  <a:cubicBezTo>
                    <a:pt x="0" y="105139"/>
                    <a:pt x="90976" y="0"/>
                    <a:pt x="203200" y="0"/>
                  </a:cubicBezTo>
                  <a:close/>
                </a:path>
              </a:pathLst>
            </a:custGeom>
            <a:solidFill>
              <a:srgbClr val="FFF7E9"/>
            </a:solidFill>
            <a:ln w="19050" cap="sq">
              <a:solidFill>
                <a:srgbClr val="000000"/>
              </a:solidFill>
              <a:prstDash val="solid"/>
              <a:miter/>
            </a:ln>
          </p:spPr>
        </p:sp>
        <p:sp>
          <p:nvSpPr>
            <p:cNvPr name="TextBox 5" id="5"/>
            <p:cNvSpPr txBox="true"/>
            <p:nvPr/>
          </p:nvSpPr>
          <p:spPr>
            <a:xfrm>
              <a:off x="0" y="-38100"/>
              <a:ext cx="2295958" cy="507770"/>
            </a:xfrm>
            <a:prstGeom prst="rect">
              <a:avLst/>
            </a:prstGeom>
          </p:spPr>
          <p:txBody>
            <a:bodyPr anchor="ctr" rtlCol="false" tIns="50800" lIns="50800" bIns="50800" rIns="50800"/>
            <a:lstStyle/>
            <a:p>
              <a:pPr algn="ctr">
                <a:lnSpc>
                  <a:spcPts val="3080"/>
                </a:lnSpc>
              </a:pPr>
            </a:p>
          </p:txBody>
        </p:sp>
      </p:grpSp>
      <p:sp>
        <p:nvSpPr>
          <p:cNvPr name="Freeform 6" id="6"/>
          <p:cNvSpPr/>
          <p:nvPr/>
        </p:nvSpPr>
        <p:spPr>
          <a:xfrm flipH="false" flipV="false" rot="0">
            <a:off x="11104923" y="2738695"/>
            <a:ext cx="6154377" cy="6783381"/>
          </a:xfrm>
          <a:custGeom>
            <a:avLst/>
            <a:gdLst/>
            <a:ahLst/>
            <a:cxnLst/>
            <a:rect r="r" b="b" t="t" l="l"/>
            <a:pathLst>
              <a:path h="6783381" w="6154377">
                <a:moveTo>
                  <a:pt x="0" y="0"/>
                </a:moveTo>
                <a:lnTo>
                  <a:pt x="6154377" y="0"/>
                </a:lnTo>
                <a:lnTo>
                  <a:pt x="6154377" y="6783381"/>
                </a:lnTo>
                <a:lnTo>
                  <a:pt x="0" y="6783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115491" y="2137483"/>
            <a:ext cx="7315200" cy="412311"/>
          </a:xfrm>
          <a:custGeom>
            <a:avLst/>
            <a:gdLst/>
            <a:ahLst/>
            <a:cxnLst/>
            <a:rect r="r" b="b" t="t" l="l"/>
            <a:pathLst>
              <a:path h="412311" w="7315200">
                <a:moveTo>
                  <a:pt x="0" y="0"/>
                </a:moveTo>
                <a:lnTo>
                  <a:pt x="7315200" y="0"/>
                </a:lnTo>
                <a:lnTo>
                  <a:pt x="7315200" y="412312"/>
                </a:lnTo>
                <a:lnTo>
                  <a:pt x="0" y="412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41349" y="2270833"/>
            <a:ext cx="9403322" cy="1069074"/>
          </a:xfrm>
          <a:prstGeom prst="rect">
            <a:avLst/>
          </a:prstGeom>
        </p:spPr>
        <p:txBody>
          <a:bodyPr anchor="t" rtlCol="false" tIns="0" lIns="0" bIns="0" rIns="0">
            <a:spAutoFit/>
          </a:bodyPr>
          <a:lstStyle/>
          <a:p>
            <a:pPr algn="l" marL="0" indent="0" lvl="0">
              <a:lnSpc>
                <a:spcPts val="8134"/>
              </a:lnSpc>
            </a:pPr>
            <a:r>
              <a:rPr lang="en-US" sz="7897" spc="-173">
                <a:solidFill>
                  <a:srgbClr val="772C47"/>
                </a:solidFill>
                <a:latin typeface="Shrikhand"/>
                <a:ea typeface="Shrikhand"/>
                <a:cs typeface="Shrikhand"/>
                <a:sym typeface="Shrikhand"/>
              </a:rPr>
              <a:t>SEO Optimization</a:t>
            </a:r>
          </a:p>
        </p:txBody>
      </p:sp>
      <p:sp>
        <p:nvSpPr>
          <p:cNvPr name="TextBox 9" id="9"/>
          <p:cNvSpPr txBox="true"/>
          <p:nvPr/>
        </p:nvSpPr>
        <p:spPr>
          <a:xfrm rot="0">
            <a:off x="370674" y="3624788"/>
            <a:ext cx="10144671" cy="5296466"/>
          </a:xfrm>
          <a:prstGeom prst="rect">
            <a:avLst/>
          </a:prstGeom>
        </p:spPr>
        <p:txBody>
          <a:bodyPr anchor="t" rtlCol="false" tIns="0" lIns="0" bIns="0" rIns="0">
            <a:spAutoFit/>
          </a:bodyPr>
          <a:lstStyle/>
          <a:p>
            <a:pPr algn="just">
              <a:lnSpc>
                <a:spcPts val="4693"/>
              </a:lnSpc>
            </a:pPr>
            <a:r>
              <a:rPr lang="en-US" sz="3352">
                <a:solidFill>
                  <a:srgbClr val="772C47"/>
                </a:solidFill>
                <a:latin typeface="Questrial"/>
                <a:ea typeface="Questrial"/>
                <a:cs typeface="Questrial"/>
                <a:sym typeface="Questrial"/>
              </a:rPr>
              <a:t>Search Engine Optimization (SEO) is at the core of our digital marketing strategy. Our SEO services aim to increase your website’s visibility on search engines, driving organic traffic and improving your online presence. We conduct thorough keyword research, optimize your website’s content and structure, and implement effective link-building strategies. Our goal is to help you rank higher on search engines, attract more visitors, and convert them into loyal customers.</a:t>
            </a:r>
          </a:p>
        </p:txBody>
      </p:sp>
      <p:sp>
        <p:nvSpPr>
          <p:cNvPr name="Freeform 10" id="10"/>
          <p:cNvSpPr/>
          <p:nvPr/>
        </p:nvSpPr>
        <p:spPr>
          <a:xfrm flipH="false" flipV="false" rot="0">
            <a:off x="11257323" y="2891095"/>
            <a:ext cx="6154377" cy="6783381"/>
          </a:xfrm>
          <a:custGeom>
            <a:avLst/>
            <a:gdLst/>
            <a:ahLst/>
            <a:cxnLst/>
            <a:rect r="r" b="b" t="t" l="l"/>
            <a:pathLst>
              <a:path h="6783381" w="6154377">
                <a:moveTo>
                  <a:pt x="0" y="0"/>
                </a:moveTo>
                <a:lnTo>
                  <a:pt x="6154377" y="0"/>
                </a:lnTo>
                <a:lnTo>
                  <a:pt x="6154377" y="6783381"/>
                </a:lnTo>
                <a:lnTo>
                  <a:pt x="0" y="67833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E9"/>
        </a:solidFill>
      </p:bgPr>
    </p:bg>
    <p:spTree>
      <p:nvGrpSpPr>
        <p:cNvPr id="1" name=""/>
        <p:cNvGrpSpPr/>
        <p:nvPr/>
      </p:nvGrpSpPr>
      <p:grpSpPr>
        <a:xfrm>
          <a:off x="0" y="0"/>
          <a:ext cx="0" cy="0"/>
          <a:chOff x="0" y="0"/>
          <a:chExt cx="0" cy="0"/>
        </a:xfrm>
      </p:grpSpPr>
      <p:sp>
        <p:nvSpPr>
          <p:cNvPr name="Freeform 2" id="2"/>
          <p:cNvSpPr/>
          <p:nvPr/>
        </p:nvSpPr>
        <p:spPr>
          <a:xfrm flipH="false" flipV="false" rot="0">
            <a:off x="-698182" y="7623699"/>
            <a:ext cx="19684365" cy="3910283"/>
          </a:xfrm>
          <a:custGeom>
            <a:avLst/>
            <a:gdLst/>
            <a:ahLst/>
            <a:cxnLst/>
            <a:rect r="r" b="b" t="t" l="l"/>
            <a:pathLst>
              <a:path h="3910283" w="19684365">
                <a:moveTo>
                  <a:pt x="0" y="0"/>
                </a:moveTo>
                <a:lnTo>
                  <a:pt x="19684364" y="0"/>
                </a:lnTo>
                <a:lnTo>
                  <a:pt x="19684364" y="3910283"/>
                </a:lnTo>
                <a:lnTo>
                  <a:pt x="0" y="3910283"/>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66076" y="1709789"/>
            <a:ext cx="8720106" cy="8229600"/>
          </a:xfrm>
          <a:custGeom>
            <a:avLst/>
            <a:gdLst/>
            <a:ahLst/>
            <a:cxnLst/>
            <a:rect r="r" b="b" t="t" l="l"/>
            <a:pathLst>
              <a:path h="8229600" w="8720106">
                <a:moveTo>
                  <a:pt x="0" y="0"/>
                </a:moveTo>
                <a:lnTo>
                  <a:pt x="8720106" y="0"/>
                </a:lnTo>
                <a:lnTo>
                  <a:pt x="8720106"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499395" y="1709789"/>
            <a:ext cx="9674108" cy="8249376"/>
          </a:xfrm>
          <a:custGeom>
            <a:avLst/>
            <a:gdLst/>
            <a:ahLst/>
            <a:cxnLst/>
            <a:rect r="r" b="b" t="t" l="l"/>
            <a:pathLst>
              <a:path h="8249376" w="9674108">
                <a:moveTo>
                  <a:pt x="0" y="0"/>
                </a:moveTo>
                <a:lnTo>
                  <a:pt x="9674108" y="0"/>
                </a:lnTo>
                <a:lnTo>
                  <a:pt x="9674108" y="8249376"/>
                </a:lnTo>
                <a:lnTo>
                  <a:pt x="0" y="8249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216471" y="4117759"/>
            <a:ext cx="7947617" cy="4616967"/>
          </a:xfrm>
          <a:prstGeom prst="rect">
            <a:avLst/>
          </a:prstGeom>
        </p:spPr>
        <p:txBody>
          <a:bodyPr anchor="t" rtlCol="false" tIns="0" lIns="0" bIns="0" rIns="0">
            <a:spAutoFit/>
          </a:bodyPr>
          <a:lstStyle/>
          <a:p>
            <a:pPr algn="just">
              <a:lnSpc>
                <a:spcPts val="3677"/>
              </a:lnSpc>
            </a:pPr>
            <a:r>
              <a:rPr lang="en-US" sz="2626">
                <a:solidFill>
                  <a:srgbClr val="772C47"/>
                </a:solidFill>
                <a:latin typeface="Questrial"/>
                <a:ea typeface="Questrial"/>
                <a:cs typeface="Questrial"/>
                <a:sym typeface="Questrial"/>
              </a:rPr>
              <a:t>Compelling content is key to engaging your audience and driving conversions. Our content creation services include crafting high-quality blog posts, articles, social media updates, and multimedia content that resonate with your target audience. We focus on creating content that not only informs and entertains but also aligns with your brand’s voice and objectives. By consistently delivering valuable content, we help you build trust and authority in your industry.</a:t>
            </a:r>
          </a:p>
        </p:txBody>
      </p:sp>
      <p:sp>
        <p:nvSpPr>
          <p:cNvPr name="TextBox 6" id="6"/>
          <p:cNvSpPr txBox="true"/>
          <p:nvPr/>
        </p:nvSpPr>
        <p:spPr>
          <a:xfrm rot="0">
            <a:off x="2083526" y="3229404"/>
            <a:ext cx="8213507" cy="945504"/>
          </a:xfrm>
          <a:prstGeom prst="rect">
            <a:avLst/>
          </a:prstGeom>
        </p:spPr>
        <p:txBody>
          <a:bodyPr anchor="t" rtlCol="false" tIns="0" lIns="0" bIns="0" rIns="0">
            <a:spAutoFit/>
          </a:bodyPr>
          <a:lstStyle/>
          <a:p>
            <a:pPr algn="l" marL="0" indent="0" lvl="0">
              <a:lnSpc>
                <a:spcPts val="7105"/>
              </a:lnSpc>
            </a:pPr>
            <a:r>
              <a:rPr lang="en-US" sz="6898" spc="-151">
                <a:solidFill>
                  <a:srgbClr val="772C47"/>
                </a:solidFill>
                <a:latin typeface="Shrikhand"/>
                <a:ea typeface="Shrikhand"/>
                <a:cs typeface="Shrikhand"/>
                <a:sym typeface="Shrikhand"/>
              </a:rPr>
              <a:t>Content Creation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DAGeB2NV71A</dc:identifier>
  <dcterms:modified xsi:type="dcterms:W3CDTF">2011-08-01T06:04:30Z</dcterms:modified>
  <cp:revision>1</cp:revision>
  <dc:title>MediatryX</dc:title>
</cp:coreProperties>
</file>